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Lato 1" panose="020F0502020204030203" pitchFamily="34" charset="0"/>
      <p:regular r:id="rId15"/>
    </p:embeddedFont>
    <p:embeddedFont>
      <p:font typeface="Lato 1 Bold" panose="020F0502020204030203" pitchFamily="34" charset="0"/>
      <p:regular r:id="rId16"/>
      <p:bold r:id="rId17"/>
    </p:embeddedFont>
    <p:embeddedFont>
      <p:font typeface="Lato 2" panose="020F0502020204030203" pitchFamily="34" charset="0"/>
      <p:regular r:id="rId18"/>
    </p:embeddedFont>
    <p:embeddedFont>
      <p:font typeface="Lato 2 Bold" panose="020F050202020403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76050" autoAdjust="0"/>
  </p:normalViewPr>
  <p:slideViewPr>
    <p:cSldViewPr>
      <p:cViewPr varScale="1">
        <p:scale>
          <a:sx n="39" d="100"/>
          <a:sy n="39" d="100"/>
        </p:scale>
        <p:origin x="106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Hi everyone, we’re Prism Data Lab, and we’re going to present our project and dashboard to you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Based on the data insights, we recommend to:</a:t>
            </a:r>
          </a:p>
          <a:p>
            <a:endParaRPr lang="en-US" dirty="0"/>
          </a:p>
          <a:p>
            <a:r>
              <a:rPr lang="en-US" dirty="0"/>
              <a:t>- Release new collections in low-profit months.</a:t>
            </a:r>
          </a:p>
          <a:p>
            <a:r>
              <a:rPr lang="en-US" dirty="0"/>
              <a:t>- Send post-purchase surveys to identify refund causes.</a:t>
            </a:r>
          </a:p>
          <a:p>
            <a:r>
              <a:rPr lang="en-US" dirty="0"/>
              <a:t>- Reallocate 20% of Google's budget to Meta.</a:t>
            </a:r>
          </a:p>
          <a:p>
            <a:r>
              <a:rPr lang="en-US" dirty="0"/>
              <a:t>- Develop a subscription loyalty program and bounce-back offers.</a:t>
            </a:r>
          </a:p>
          <a:p>
            <a:r>
              <a:rPr lang="en-US" dirty="0"/>
              <a:t>- Introduce guest checkout to boost conversions.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impact here would be that these recommendations would help </a:t>
            </a:r>
            <a:r>
              <a:rPr lang="en-US" dirty="0" err="1"/>
              <a:t>stabilise</a:t>
            </a:r>
            <a:r>
              <a:rPr lang="en-US" dirty="0"/>
              <a:t> profit margins, reduce the amount of refund, and improve customer loyalty. Reallocating ad spend ensures efficient spending, while loyalty programs increase customer lifetime value and gives Prism a steady revenue stream. Offering guest checkout reduces our cart abandonment issue.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Today we'll discuss the context to this project, then look at the data and trends we found, and the findings we can draw from each KPI, and then specific recommendations to improve.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Prism currently lacks a central dashboard to monitor business health and track KPIs, which makes critical decisions challenging. As part of Quadrangle, aligning with their data-driven goal is really important. The dashboard we've created will aid in the efficiency and support of Prism’s business growth.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here are our KPIS and how we calculated them</a:t>
            </a:r>
            <a:br>
              <a:rPr lang="en-US" dirty="0"/>
            </a:br>
            <a:endParaRPr lang="en-US" dirty="0"/>
          </a:p>
          <a:p>
            <a:r>
              <a:rPr lang="en-US" dirty="0"/>
              <a:t>These KPIs provide a snapshot of Prism's health: Profit Margin shows efficiency of operations, while Refund Rate shows product quality and customer satisfaction. ROAS shows the value of our marketing investments, Retention Rate tracks our customer loyalty, and Conversion Rate show how well visitors are turned into buyers. </a:t>
            </a:r>
          </a:p>
          <a:p>
            <a:endParaRPr lang="en-US" dirty="0"/>
          </a:p>
          <a:p>
            <a:r>
              <a:rPr lang="en-US" dirty="0"/>
              <a:t>All of them reflect profitability, customer behaviour, and marketing impact, making them Prism’s top KPIs.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use customers past behavior to sell personalised deals.</a:t>
            </a:r>
          </a:p>
          <a:p>
            <a:endParaRPr lang="en-US"/>
          </a:p>
          <a:p>
            <a:r>
              <a:rPr lang="en-US"/>
              <a:t>Use NPS  metric  (Net Promoter Score) to gather qualitative feedback.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profit margin graph shows considerable fluctuations over the two-year period. In mid-2020, there’s a steep decline, with margins dropping below 46%. This could be attributed to increased operational costs, such as supply chain disruptions or higher production expenses, and this could impact profit margins by increasing the cost of goods sold. So if there was higher shipping </a:t>
            </a:r>
            <a:r>
              <a:rPr lang="en-US" dirty="0" err="1"/>
              <a:t>costit</a:t>
            </a:r>
            <a:r>
              <a:rPr lang="en-US" dirty="0"/>
              <a:t> could have raised operational cost, directly lowering the profit margin. As the graph moves toward the end of 2021, we see a sharp recovery, peaking above 52%. This improvement could be tied to factors such as reduced operational costs and </a:t>
            </a:r>
            <a:r>
              <a:rPr lang="en-US" dirty="0" err="1"/>
              <a:t>optimised</a:t>
            </a:r>
            <a:r>
              <a:rPr lang="en-US" dirty="0"/>
              <a:t> pricing strategies. These fluctuations reflect the dynamic nature of the business environment during that period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refund rate data shows considerable variation between January 2020 and 2021. Mid-2021 sees a peak above 35%, likely pointing to an increase in returns. This could have been driven by issues such as not meeting customer expectations where a customer might return an item if its size, </a:t>
            </a:r>
            <a:r>
              <a:rPr lang="en-US" dirty="0" err="1"/>
              <a:t>colour</a:t>
            </a:r>
            <a:r>
              <a:rPr lang="en-US" dirty="0"/>
              <a:t> or features do not aligns with the advertised details, and unreliable courier service where a package may have not arrived in time for an event may prompt a customer to return an item. However, by the end of 2021, there is a sharp decline, with refund rates dropping below 20%. This suggests that some corrective measures, such as improvements in operational processes or addressing customer concerns were successfully implemented. These trends highlight the importance of closely monitoring refund rates to ensure customer satisfaction and maintain business profitability.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chart shows that Meta, represented by the blue bars, consistently outperforms Google in ROAS from July 2020 onward, likely due to advanced targeting algorithms maximizing engagement and conversions. Google, represented by the brown bars, achieves a strong 100% ROAS from January to July 2020 but declines significantly after, possibly due to increased competition and higher costs. In some months, like April 2021, the gap narrows, likely due to seasonal trends, with customers using Google for sales-related searches like discounts or product comparisons. Overall, Meta proved more reliable for higher ROAS after mid-2020.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txBody>
            <a:bodyPr/>
            <a:lstStyle/>
            <a:p>
              <a:endParaRPr lang="en-GB"/>
            </a:p>
          </p:txBody>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3940181"/>
            <a:ext cx="16230600" cy="2273288"/>
          </a:xfrm>
          <a:prstGeom prst="rect">
            <a:avLst/>
          </a:prstGeom>
        </p:spPr>
        <p:txBody>
          <a:bodyPr lIns="0" tIns="0" rIns="0" bIns="0" rtlCol="0" anchor="t">
            <a:spAutoFit/>
          </a:bodyPr>
          <a:lstStyle/>
          <a:p>
            <a:pPr algn="ctr">
              <a:lnSpc>
                <a:spcPts val="9100"/>
              </a:lnSpc>
            </a:pPr>
            <a:r>
              <a:rPr lang="en-US" sz="6500" b="1">
                <a:solidFill>
                  <a:srgbClr val="2E2E2E"/>
                </a:solidFill>
                <a:latin typeface="Lato 2 Bold"/>
                <a:ea typeface="Lato 2 Bold"/>
                <a:cs typeface="Lato 2 Bold"/>
                <a:sym typeface="Lato 2 Bold"/>
              </a:rPr>
              <a:t>Prism's Performance Unveiled: Insights, Trends, and Strategic Recommendations</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txBody>
            <a:bodyPr/>
            <a:lstStyle/>
            <a:p>
              <a:endParaRPr lang="en-GB"/>
            </a:p>
          </p:txBody>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txBody>
            <a:bodyPr/>
            <a:lstStyle/>
            <a:p>
              <a:endParaRPr lang="en-GB"/>
            </a:p>
          </p:txBody>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txBody>
            <a:bodyPr/>
            <a:lstStyle/>
            <a:p>
              <a:endParaRPr lang="en-GB"/>
            </a:p>
          </p:txBody>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txBody>
            <a:bodyPr/>
            <a:lstStyle/>
            <a:p>
              <a:endParaRPr lang="en-GB"/>
            </a:p>
          </p:txBody>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txBody>
            <a:bodyPr/>
            <a:lstStyle/>
            <a:p>
              <a:endParaRPr lang="en-GB"/>
            </a:p>
          </p:txBody>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txBody>
            <a:bodyPr/>
            <a:lstStyle/>
            <a:p>
              <a:endParaRPr lang="en-GB"/>
            </a:p>
          </p:txBody>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txBody>
            <a:bodyPr/>
            <a:lstStyle/>
            <a:p>
              <a:endParaRPr lang="en-GB"/>
            </a:p>
          </p:txBody>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txBody>
            <a:bodyPr/>
            <a:lstStyle/>
            <a:p>
              <a:endParaRPr lang="en-GB"/>
            </a:p>
          </p:txBody>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AutoShape 30"/>
          <p:cNvSpPr/>
          <p:nvPr/>
        </p:nvSpPr>
        <p:spPr>
          <a:xfrm>
            <a:off x="8911345" y="6490604"/>
            <a:ext cx="465310" cy="0"/>
          </a:xfrm>
          <a:prstGeom prst="line">
            <a:avLst/>
          </a:prstGeom>
          <a:ln w="38100" cap="flat">
            <a:solidFill>
              <a:srgbClr val="000000"/>
            </a:solidFill>
            <a:prstDash val="solid"/>
            <a:headEnd type="none" w="sm" len="sm"/>
            <a:tailEnd type="none" w="sm" len="sm"/>
          </a:ln>
        </p:spPr>
        <p:txBody>
          <a:bodyPr/>
          <a:lstStyle/>
          <a:p>
            <a:endParaRPr lang="en-GB"/>
          </a:p>
        </p:txBody>
      </p:sp>
      <p:sp>
        <p:nvSpPr>
          <p:cNvPr id="31" name="TextBox 31"/>
          <p:cNvSpPr txBox="1"/>
          <p:nvPr/>
        </p:nvSpPr>
        <p:spPr>
          <a:xfrm>
            <a:off x="6343134" y="6709679"/>
            <a:ext cx="5601732" cy="431785"/>
          </a:xfrm>
          <a:prstGeom prst="rect">
            <a:avLst/>
          </a:prstGeom>
        </p:spPr>
        <p:txBody>
          <a:bodyPr lIns="0" tIns="0" rIns="0" bIns="0" rtlCol="0" anchor="t">
            <a:spAutoFit/>
          </a:bodyPr>
          <a:lstStyle/>
          <a:p>
            <a:pPr algn="ctr">
              <a:lnSpc>
                <a:spcPts val="3500"/>
              </a:lnSpc>
            </a:pPr>
            <a:r>
              <a:rPr lang="en-US" sz="2500">
                <a:solidFill>
                  <a:srgbClr val="4D4D4D"/>
                </a:solidFill>
                <a:latin typeface="Lato 2"/>
                <a:ea typeface="Lato 2"/>
                <a:cs typeface="Lato 2"/>
                <a:sym typeface="Lato 2"/>
              </a:rPr>
              <a:t>PRESENTED BY THE PRISM DATA LAB</a:t>
            </a:r>
          </a:p>
        </p:txBody>
      </p:sp>
      <p:sp>
        <p:nvSpPr>
          <p:cNvPr id="32" name="TextBox 32"/>
          <p:cNvSpPr txBox="1"/>
          <p:nvPr/>
        </p:nvSpPr>
        <p:spPr>
          <a:xfrm>
            <a:off x="7213319" y="7166357"/>
            <a:ext cx="3861362" cy="382255"/>
          </a:xfrm>
          <a:prstGeom prst="rect">
            <a:avLst/>
          </a:prstGeom>
        </p:spPr>
        <p:txBody>
          <a:bodyPr lIns="0" tIns="0" rIns="0" bIns="0" rtlCol="0" anchor="t">
            <a:spAutoFit/>
          </a:bodyPr>
          <a:lstStyle/>
          <a:p>
            <a:pPr algn="ctr">
              <a:lnSpc>
                <a:spcPts val="3080"/>
              </a:lnSpc>
            </a:pPr>
            <a:r>
              <a:rPr lang="en-US" sz="2200" b="1">
                <a:solidFill>
                  <a:srgbClr val="C86974"/>
                </a:solidFill>
                <a:latin typeface="Lato 2 Bold"/>
                <a:ea typeface="Lato 2 Bold"/>
                <a:cs typeface="Lato 2 Bold"/>
                <a:sym typeface="Lato 2 Bold"/>
              </a:rPr>
              <a:t>Harini, Shravya, Mar</a:t>
            </a:r>
          </a:p>
        </p:txBody>
      </p:sp>
      <p:sp>
        <p:nvSpPr>
          <p:cNvPr id="33" name="TextBox 33"/>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2E2E2E"/>
                </a:solidFill>
                <a:latin typeface="Lato 2 Bold"/>
                <a:ea typeface="Lato 2 Bold"/>
                <a:cs typeface="Lato 2 Bold"/>
                <a:sym typeface="Lato 2 Bold"/>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3086100"/>
            <a:chOff x="0" y="0"/>
            <a:chExt cx="615562" cy="812800"/>
          </a:xfrm>
        </p:grpSpPr>
        <p:sp>
          <p:nvSpPr>
            <p:cNvPr id="3" name="Freeform 3"/>
            <p:cNvSpPr/>
            <p:nvPr/>
          </p:nvSpPr>
          <p:spPr>
            <a:xfrm>
              <a:off x="0" y="0"/>
              <a:ext cx="615562" cy="812800"/>
            </a:xfrm>
            <a:custGeom>
              <a:avLst/>
              <a:gdLst/>
              <a:ahLst/>
              <a:cxnLst/>
              <a:rect l="l" t="t" r="r" b="b"/>
              <a:pathLst>
                <a:path w="615562" h="812800">
                  <a:moveTo>
                    <a:pt x="0" y="0"/>
                  </a:moveTo>
                  <a:lnTo>
                    <a:pt x="615562" y="0"/>
                  </a:lnTo>
                  <a:lnTo>
                    <a:pt x="615562" y="812800"/>
                  </a:lnTo>
                  <a:lnTo>
                    <a:pt x="0" y="812800"/>
                  </a:lnTo>
                  <a:close/>
                </a:path>
              </a:pathLst>
            </a:custGeom>
            <a:solidFill>
              <a:srgbClr val="F9ECB8"/>
            </a:solidFill>
          </p:spPr>
          <p:txBody>
            <a:bodyPr/>
            <a:lstStyle/>
            <a:p>
              <a:endParaRPr lang="en-GB"/>
            </a:p>
          </p:txBody>
        </p:sp>
        <p:sp>
          <p:nvSpPr>
            <p:cNvPr id="4" name="TextBox 4"/>
            <p:cNvSpPr txBox="1"/>
            <p:nvPr/>
          </p:nvSpPr>
          <p:spPr>
            <a:xfrm>
              <a:off x="0" y="-38100"/>
              <a:ext cx="615562"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897729"/>
            <a:ext cx="4839230" cy="6491542"/>
          </a:xfrm>
          <a:custGeom>
            <a:avLst/>
            <a:gdLst/>
            <a:ahLst/>
            <a:cxnLst/>
            <a:rect l="l" t="t" r="r" b="b"/>
            <a:pathLst>
              <a:path w="4839230" h="6491542">
                <a:moveTo>
                  <a:pt x="0" y="0"/>
                </a:moveTo>
                <a:lnTo>
                  <a:pt x="4839230" y="0"/>
                </a:lnTo>
                <a:lnTo>
                  <a:pt x="4839230" y="6491542"/>
                </a:lnTo>
                <a:lnTo>
                  <a:pt x="0" y="6491542"/>
                </a:lnTo>
                <a:lnTo>
                  <a:pt x="0" y="0"/>
                </a:lnTo>
                <a:close/>
              </a:path>
            </a:pathLst>
          </a:custGeom>
          <a:blipFill>
            <a:blip r:embed="rId3"/>
            <a:stretch>
              <a:fillRect l="-50608" r="-50608"/>
            </a:stretch>
          </a:blipFill>
        </p:spPr>
        <p:txBody>
          <a:bodyPr/>
          <a:lstStyle/>
          <a:p>
            <a:endParaRPr lang="en-GB"/>
          </a:p>
        </p:txBody>
      </p:sp>
      <p:grpSp>
        <p:nvGrpSpPr>
          <p:cNvPr id="6" name="Group 6"/>
          <p:cNvGrpSpPr/>
          <p:nvPr/>
        </p:nvGrpSpPr>
        <p:grpSpPr>
          <a:xfrm>
            <a:off x="17115856" y="4227960"/>
            <a:ext cx="1172144" cy="6059040"/>
            <a:chOff x="0" y="0"/>
            <a:chExt cx="308713" cy="1595797"/>
          </a:xfrm>
        </p:grpSpPr>
        <p:sp>
          <p:nvSpPr>
            <p:cNvPr id="7" name="Freeform 7"/>
            <p:cNvSpPr/>
            <p:nvPr/>
          </p:nvSpPr>
          <p:spPr>
            <a:xfrm>
              <a:off x="0" y="0"/>
              <a:ext cx="308713" cy="1595797"/>
            </a:xfrm>
            <a:custGeom>
              <a:avLst/>
              <a:gdLst/>
              <a:ahLst/>
              <a:cxnLst/>
              <a:rect l="l" t="t" r="r" b="b"/>
              <a:pathLst>
                <a:path w="308713" h="1595797">
                  <a:moveTo>
                    <a:pt x="0" y="0"/>
                  </a:moveTo>
                  <a:lnTo>
                    <a:pt x="308713" y="0"/>
                  </a:lnTo>
                  <a:lnTo>
                    <a:pt x="308713" y="1595797"/>
                  </a:lnTo>
                  <a:lnTo>
                    <a:pt x="0" y="1595797"/>
                  </a:lnTo>
                  <a:close/>
                </a:path>
              </a:pathLst>
            </a:custGeom>
            <a:solidFill>
              <a:srgbClr val="F9ECB8"/>
            </a:solidFill>
          </p:spPr>
          <p:txBody>
            <a:bodyPr/>
            <a:lstStyle/>
            <a:p>
              <a:endParaRPr lang="en-GB"/>
            </a:p>
          </p:txBody>
        </p:sp>
        <p:sp>
          <p:nvSpPr>
            <p:cNvPr id="8" name="TextBox 8"/>
            <p:cNvSpPr txBox="1"/>
            <p:nvPr/>
          </p:nvSpPr>
          <p:spPr>
            <a:xfrm>
              <a:off x="0" y="-38100"/>
              <a:ext cx="308713" cy="163389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rot="-5400000">
            <a:off x="15143895" y="6896489"/>
            <a:ext cx="5030340" cy="721981"/>
          </a:xfrm>
          <a:prstGeom prst="rect">
            <a:avLst/>
          </a:prstGeom>
        </p:spPr>
        <p:txBody>
          <a:bodyPr lIns="0" tIns="0" rIns="0" bIns="0" rtlCol="0" anchor="t">
            <a:spAutoFit/>
          </a:bodyPr>
          <a:lstStyle/>
          <a:p>
            <a:pPr algn="ctr">
              <a:lnSpc>
                <a:spcPts val="5880"/>
              </a:lnSpc>
            </a:pPr>
            <a:r>
              <a:rPr lang="en-US" sz="4200">
                <a:solidFill>
                  <a:srgbClr val="2E2E2E"/>
                </a:solidFill>
                <a:latin typeface="Lato 2"/>
                <a:ea typeface="Lato 2"/>
                <a:cs typeface="Lato 2"/>
                <a:sym typeface="Lato 2"/>
              </a:rPr>
              <a:t>PRISM DATA LAB</a:t>
            </a:r>
          </a:p>
        </p:txBody>
      </p:sp>
      <p:sp>
        <p:nvSpPr>
          <p:cNvPr id="10" name="TextBox 10"/>
          <p:cNvSpPr txBox="1"/>
          <p:nvPr/>
        </p:nvSpPr>
        <p:spPr>
          <a:xfrm>
            <a:off x="6782643" y="2060414"/>
            <a:ext cx="9914785" cy="863587"/>
          </a:xfrm>
          <a:prstGeom prst="rect">
            <a:avLst/>
          </a:prstGeom>
        </p:spPr>
        <p:txBody>
          <a:bodyPr lIns="0" tIns="0" rIns="0" bIns="0" rtlCol="0" anchor="t">
            <a:spAutoFit/>
          </a:bodyPr>
          <a:lstStyle/>
          <a:p>
            <a:pPr algn="l">
              <a:lnSpc>
                <a:spcPts val="7000"/>
              </a:lnSpc>
            </a:pPr>
            <a:r>
              <a:rPr lang="en-US" sz="5000" b="1" spc="-100">
                <a:solidFill>
                  <a:srgbClr val="DFBC2F"/>
                </a:solidFill>
                <a:latin typeface="Lato 2 Bold"/>
                <a:ea typeface="Lato 2 Bold"/>
                <a:cs typeface="Lato 2 Bold"/>
                <a:sym typeface="Lato 2 Bold"/>
              </a:rPr>
              <a:t>Specific Recommendations</a:t>
            </a:r>
          </a:p>
        </p:txBody>
      </p:sp>
      <p:sp>
        <p:nvSpPr>
          <p:cNvPr id="11" name="TextBox 11"/>
          <p:cNvSpPr txBox="1"/>
          <p:nvPr/>
        </p:nvSpPr>
        <p:spPr>
          <a:xfrm>
            <a:off x="6600553" y="2990850"/>
            <a:ext cx="10278965" cy="6045836"/>
          </a:xfrm>
          <a:prstGeom prst="rect">
            <a:avLst/>
          </a:prstGeom>
        </p:spPr>
        <p:txBody>
          <a:bodyPr lIns="0" tIns="0" rIns="0" bIns="0" rtlCol="0" anchor="t">
            <a:spAutoFit/>
          </a:bodyPr>
          <a:lstStyle/>
          <a:p>
            <a:pPr marL="496566" lvl="1" indent="-248283" algn="l">
              <a:lnSpc>
                <a:spcPts val="3679"/>
              </a:lnSpc>
              <a:buFont typeface="Arial"/>
              <a:buChar char="•"/>
            </a:pPr>
            <a:r>
              <a:rPr lang="en-US" sz="2299">
                <a:solidFill>
                  <a:srgbClr val="4D4D4D"/>
                </a:solidFill>
                <a:latin typeface="Lato 2"/>
                <a:ea typeface="Lato 2"/>
                <a:cs typeface="Lato 2"/>
                <a:sym typeface="Lato 2"/>
              </a:rPr>
              <a:t>Invest in ads and promotions in low profit margin months.</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Send out post-purchase surveys in the months with high refunds to understand root cause.</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Reallocate at least 20% of the current Google budget to Meta to capitalise on the better-performing platform.</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Develop a subscription-based loyalty program and bounce-back offers to incentivise long-term engagement and retention.</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Introduce guest checkout to optimise the checkout experience so there higher conversions to ‘purchase’.</a:t>
            </a:r>
          </a:p>
        </p:txBody>
      </p:sp>
      <p:sp>
        <p:nvSpPr>
          <p:cNvPr id="12" name="TextBox 12"/>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DFBC2F"/>
                </a:solidFill>
                <a:latin typeface="Lato 2 Bold"/>
                <a:ea typeface="Lato 2 Bold"/>
                <a:cs typeface="Lato 2 Bold"/>
                <a:sym typeface="Lato 2 Bold"/>
              </a:rPr>
              <a:t>/10</a:t>
            </a:r>
          </a:p>
        </p:txBody>
      </p:sp>
      <p:sp>
        <p:nvSpPr>
          <p:cNvPr id="13" name="Freeform 13"/>
          <p:cNvSpPr/>
          <p:nvPr/>
        </p:nvSpPr>
        <p:spPr>
          <a:xfrm>
            <a:off x="1028700" y="1845693"/>
            <a:ext cx="4991630" cy="6695978"/>
          </a:xfrm>
          <a:custGeom>
            <a:avLst/>
            <a:gdLst/>
            <a:ahLst/>
            <a:cxnLst/>
            <a:rect l="l" t="t" r="r" b="b"/>
            <a:pathLst>
              <a:path w="4991630" h="6695978">
                <a:moveTo>
                  <a:pt x="0" y="0"/>
                </a:moveTo>
                <a:lnTo>
                  <a:pt x="4991630" y="0"/>
                </a:lnTo>
                <a:lnTo>
                  <a:pt x="4991630" y="6695978"/>
                </a:lnTo>
                <a:lnTo>
                  <a:pt x="0" y="6695978"/>
                </a:lnTo>
                <a:lnTo>
                  <a:pt x="0" y="0"/>
                </a:lnTo>
                <a:close/>
              </a:path>
            </a:pathLst>
          </a:custGeom>
          <a:blipFill>
            <a:blip r:embed="rId4"/>
            <a:stretch>
              <a:fillRect l="-17072" r="-17072"/>
            </a:stretch>
          </a:blipFill>
          <a:ln w="38100" cap="sq">
            <a:solidFill>
              <a:srgbClr val="000000"/>
            </a:solidFill>
            <a:prstDash val="solid"/>
            <a:miter/>
          </a:ln>
        </p:spPr>
        <p:txBody>
          <a:bodyPr/>
          <a:lstStyle/>
          <a:p>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2337212" cy="3086100"/>
            <a:chOff x="0" y="0"/>
            <a:chExt cx="615562" cy="812800"/>
          </a:xfrm>
        </p:grpSpPr>
        <p:sp>
          <p:nvSpPr>
            <p:cNvPr id="3" name="Freeform 3"/>
            <p:cNvSpPr/>
            <p:nvPr/>
          </p:nvSpPr>
          <p:spPr>
            <a:xfrm>
              <a:off x="0" y="0"/>
              <a:ext cx="615562" cy="812800"/>
            </a:xfrm>
            <a:custGeom>
              <a:avLst/>
              <a:gdLst/>
              <a:ahLst/>
              <a:cxnLst/>
              <a:rect l="l" t="t" r="r" b="b"/>
              <a:pathLst>
                <a:path w="615562" h="812800">
                  <a:moveTo>
                    <a:pt x="0" y="0"/>
                  </a:moveTo>
                  <a:lnTo>
                    <a:pt x="615562" y="0"/>
                  </a:lnTo>
                  <a:lnTo>
                    <a:pt x="615562" y="812800"/>
                  </a:lnTo>
                  <a:lnTo>
                    <a:pt x="0" y="812800"/>
                  </a:lnTo>
                  <a:close/>
                </a:path>
              </a:pathLst>
            </a:custGeom>
            <a:solidFill>
              <a:srgbClr val="F9ECB8"/>
            </a:solidFill>
          </p:spPr>
          <p:txBody>
            <a:bodyPr/>
            <a:lstStyle/>
            <a:p>
              <a:endParaRPr lang="en-GB"/>
            </a:p>
          </p:txBody>
        </p:sp>
        <p:sp>
          <p:nvSpPr>
            <p:cNvPr id="4" name="TextBox 4"/>
            <p:cNvSpPr txBox="1"/>
            <p:nvPr/>
          </p:nvSpPr>
          <p:spPr>
            <a:xfrm>
              <a:off x="0" y="-38100"/>
              <a:ext cx="615562" cy="850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028700" y="1897729"/>
            <a:ext cx="4839230" cy="6491542"/>
          </a:xfrm>
          <a:custGeom>
            <a:avLst/>
            <a:gdLst/>
            <a:ahLst/>
            <a:cxnLst/>
            <a:rect l="l" t="t" r="r" b="b"/>
            <a:pathLst>
              <a:path w="4839230" h="6491542">
                <a:moveTo>
                  <a:pt x="0" y="0"/>
                </a:moveTo>
                <a:lnTo>
                  <a:pt x="4839230" y="0"/>
                </a:lnTo>
                <a:lnTo>
                  <a:pt x="4839230" y="6491542"/>
                </a:lnTo>
                <a:lnTo>
                  <a:pt x="0" y="6491542"/>
                </a:lnTo>
                <a:lnTo>
                  <a:pt x="0" y="0"/>
                </a:lnTo>
                <a:close/>
              </a:path>
            </a:pathLst>
          </a:custGeom>
          <a:blipFill>
            <a:blip r:embed="rId3"/>
            <a:stretch>
              <a:fillRect l="-50608" r="-50608"/>
            </a:stretch>
          </a:blipFill>
        </p:spPr>
        <p:txBody>
          <a:bodyPr/>
          <a:lstStyle/>
          <a:p>
            <a:endParaRPr lang="en-GB"/>
          </a:p>
        </p:txBody>
      </p:sp>
      <p:grpSp>
        <p:nvGrpSpPr>
          <p:cNvPr id="6" name="Group 6"/>
          <p:cNvGrpSpPr/>
          <p:nvPr/>
        </p:nvGrpSpPr>
        <p:grpSpPr>
          <a:xfrm>
            <a:off x="17115856" y="4227960"/>
            <a:ext cx="1172144" cy="6059040"/>
            <a:chOff x="0" y="0"/>
            <a:chExt cx="308713" cy="1595797"/>
          </a:xfrm>
        </p:grpSpPr>
        <p:sp>
          <p:nvSpPr>
            <p:cNvPr id="7" name="Freeform 7"/>
            <p:cNvSpPr/>
            <p:nvPr/>
          </p:nvSpPr>
          <p:spPr>
            <a:xfrm>
              <a:off x="0" y="0"/>
              <a:ext cx="308713" cy="1595797"/>
            </a:xfrm>
            <a:custGeom>
              <a:avLst/>
              <a:gdLst/>
              <a:ahLst/>
              <a:cxnLst/>
              <a:rect l="l" t="t" r="r" b="b"/>
              <a:pathLst>
                <a:path w="308713" h="1595797">
                  <a:moveTo>
                    <a:pt x="0" y="0"/>
                  </a:moveTo>
                  <a:lnTo>
                    <a:pt x="308713" y="0"/>
                  </a:lnTo>
                  <a:lnTo>
                    <a:pt x="308713" y="1595797"/>
                  </a:lnTo>
                  <a:lnTo>
                    <a:pt x="0" y="1595797"/>
                  </a:lnTo>
                  <a:close/>
                </a:path>
              </a:pathLst>
            </a:custGeom>
            <a:solidFill>
              <a:srgbClr val="F9ECB8"/>
            </a:solidFill>
          </p:spPr>
          <p:txBody>
            <a:bodyPr/>
            <a:lstStyle/>
            <a:p>
              <a:endParaRPr lang="en-GB"/>
            </a:p>
          </p:txBody>
        </p:sp>
        <p:sp>
          <p:nvSpPr>
            <p:cNvPr id="8" name="TextBox 8"/>
            <p:cNvSpPr txBox="1"/>
            <p:nvPr/>
          </p:nvSpPr>
          <p:spPr>
            <a:xfrm>
              <a:off x="0" y="-38100"/>
              <a:ext cx="308713" cy="1633897"/>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rot="-5400000">
            <a:off x="15143895" y="6896489"/>
            <a:ext cx="5030340" cy="721981"/>
          </a:xfrm>
          <a:prstGeom prst="rect">
            <a:avLst/>
          </a:prstGeom>
        </p:spPr>
        <p:txBody>
          <a:bodyPr lIns="0" tIns="0" rIns="0" bIns="0" rtlCol="0" anchor="t">
            <a:spAutoFit/>
          </a:bodyPr>
          <a:lstStyle/>
          <a:p>
            <a:pPr algn="ctr">
              <a:lnSpc>
                <a:spcPts val="5880"/>
              </a:lnSpc>
            </a:pPr>
            <a:r>
              <a:rPr lang="en-US" sz="4200">
                <a:solidFill>
                  <a:srgbClr val="2E2E2E"/>
                </a:solidFill>
                <a:latin typeface="Lato 2"/>
                <a:ea typeface="Lato 2"/>
                <a:cs typeface="Lato 2"/>
                <a:sym typeface="Lato 2"/>
              </a:rPr>
              <a:t>PRISM DATA LAB</a:t>
            </a:r>
          </a:p>
        </p:txBody>
      </p:sp>
      <p:sp>
        <p:nvSpPr>
          <p:cNvPr id="10" name="TextBox 10"/>
          <p:cNvSpPr txBox="1"/>
          <p:nvPr/>
        </p:nvSpPr>
        <p:spPr>
          <a:xfrm>
            <a:off x="6782643" y="2060414"/>
            <a:ext cx="9914785" cy="863587"/>
          </a:xfrm>
          <a:prstGeom prst="rect">
            <a:avLst/>
          </a:prstGeom>
        </p:spPr>
        <p:txBody>
          <a:bodyPr lIns="0" tIns="0" rIns="0" bIns="0" rtlCol="0" anchor="t">
            <a:spAutoFit/>
          </a:bodyPr>
          <a:lstStyle/>
          <a:p>
            <a:pPr algn="l">
              <a:lnSpc>
                <a:spcPts val="7000"/>
              </a:lnSpc>
            </a:pPr>
            <a:r>
              <a:rPr lang="en-US" sz="5000" b="1" spc="-100">
                <a:solidFill>
                  <a:srgbClr val="DFBC2F"/>
                </a:solidFill>
                <a:latin typeface="Lato 2 Bold"/>
                <a:ea typeface="Lato 2 Bold"/>
                <a:cs typeface="Lato 2 Bold"/>
                <a:sym typeface="Lato 2 Bold"/>
              </a:rPr>
              <a:t>Impact</a:t>
            </a:r>
          </a:p>
        </p:txBody>
      </p:sp>
      <p:sp>
        <p:nvSpPr>
          <p:cNvPr id="11" name="TextBox 11"/>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DFBC2F"/>
                </a:solidFill>
                <a:latin typeface="Lato 2 Bold"/>
                <a:ea typeface="Lato 2 Bold"/>
                <a:cs typeface="Lato 2 Bold"/>
                <a:sym typeface="Lato 2 Bold"/>
              </a:rPr>
              <a:t>/11</a:t>
            </a:r>
          </a:p>
        </p:txBody>
      </p:sp>
      <p:sp>
        <p:nvSpPr>
          <p:cNvPr id="12" name="Freeform 12"/>
          <p:cNvSpPr/>
          <p:nvPr/>
        </p:nvSpPr>
        <p:spPr>
          <a:xfrm>
            <a:off x="1028700" y="1845693"/>
            <a:ext cx="4991630" cy="6695978"/>
          </a:xfrm>
          <a:custGeom>
            <a:avLst/>
            <a:gdLst/>
            <a:ahLst/>
            <a:cxnLst/>
            <a:rect l="l" t="t" r="r" b="b"/>
            <a:pathLst>
              <a:path w="4991630" h="6695978">
                <a:moveTo>
                  <a:pt x="0" y="0"/>
                </a:moveTo>
                <a:lnTo>
                  <a:pt x="4991630" y="0"/>
                </a:lnTo>
                <a:lnTo>
                  <a:pt x="4991630" y="6695978"/>
                </a:lnTo>
                <a:lnTo>
                  <a:pt x="0" y="6695978"/>
                </a:lnTo>
                <a:lnTo>
                  <a:pt x="0" y="0"/>
                </a:lnTo>
                <a:close/>
              </a:path>
            </a:pathLst>
          </a:custGeom>
          <a:blipFill>
            <a:blip r:embed="rId4"/>
            <a:stretch>
              <a:fillRect l="-17072" r="-17072"/>
            </a:stretch>
          </a:blipFill>
          <a:ln w="38100" cap="sq">
            <a:solidFill>
              <a:srgbClr val="000000"/>
            </a:solidFill>
            <a:prstDash val="solid"/>
            <a:miter/>
          </a:ln>
        </p:spPr>
        <p:txBody>
          <a:bodyPr/>
          <a:lstStyle/>
          <a:p>
            <a:endParaRPr lang="en-GB"/>
          </a:p>
        </p:txBody>
      </p:sp>
      <p:sp>
        <p:nvSpPr>
          <p:cNvPr id="13" name="TextBox 13"/>
          <p:cNvSpPr txBox="1"/>
          <p:nvPr/>
        </p:nvSpPr>
        <p:spPr>
          <a:xfrm>
            <a:off x="6600553" y="2990850"/>
            <a:ext cx="10278965" cy="6045836"/>
          </a:xfrm>
          <a:prstGeom prst="rect">
            <a:avLst/>
          </a:prstGeom>
        </p:spPr>
        <p:txBody>
          <a:bodyPr lIns="0" tIns="0" rIns="0" bIns="0" rtlCol="0" anchor="t">
            <a:spAutoFit/>
          </a:bodyPr>
          <a:lstStyle/>
          <a:p>
            <a:pPr marL="496566" lvl="1" indent="-248283" algn="l">
              <a:lnSpc>
                <a:spcPts val="3679"/>
              </a:lnSpc>
              <a:buFont typeface="Arial"/>
              <a:buChar char="•"/>
            </a:pPr>
            <a:r>
              <a:rPr lang="en-US" sz="2299">
                <a:solidFill>
                  <a:srgbClr val="4D4D4D"/>
                </a:solidFill>
                <a:latin typeface="Lato 2"/>
                <a:ea typeface="Lato 2"/>
                <a:cs typeface="Lato 2"/>
                <a:sym typeface="Lato 2"/>
              </a:rPr>
              <a:t>Boosting revenue leads to smoother profit margin trends which would improve profitability.</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Reducing refund rates by understanding the cause directly increases revenue, customer loyalty and satisfaction.</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Reallocating ad budget ensures efficient ad spending, improving marketing ROI.</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Loyalty programs increase CLV by creating a steady revenue stream.</a:t>
            </a:r>
          </a:p>
          <a:p>
            <a:pPr algn="l">
              <a:lnSpc>
                <a:spcPts val="3679"/>
              </a:lnSpc>
            </a:pPr>
            <a:endParaRPr lang="en-US" sz="2299">
              <a:solidFill>
                <a:srgbClr val="4D4D4D"/>
              </a:solidFill>
              <a:latin typeface="Lato 2"/>
              <a:ea typeface="Lato 2"/>
              <a:cs typeface="Lato 2"/>
              <a:sym typeface="Lato 2"/>
            </a:endParaRPr>
          </a:p>
          <a:p>
            <a:pPr marL="496566" lvl="1" indent="-248283" algn="l">
              <a:lnSpc>
                <a:spcPts val="3679"/>
              </a:lnSpc>
              <a:buFont typeface="Arial"/>
              <a:buChar char="•"/>
            </a:pPr>
            <a:r>
              <a:rPr lang="en-US" sz="2299">
                <a:solidFill>
                  <a:srgbClr val="4D4D4D"/>
                </a:solidFill>
                <a:latin typeface="Lato 2"/>
                <a:ea typeface="Lato 2"/>
                <a:cs typeface="Lato 2"/>
                <a:sym typeface="Lato 2"/>
              </a:rPr>
              <a:t>A guest checkout option would reduce cart abandonment rates, leading to higher conversion rates.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88329" y="2113980"/>
            <a:ext cx="2878700" cy="6059040"/>
            <a:chOff x="0" y="0"/>
            <a:chExt cx="758176" cy="1595797"/>
          </a:xfrm>
        </p:grpSpPr>
        <p:sp>
          <p:nvSpPr>
            <p:cNvPr id="3" name="Freeform 3"/>
            <p:cNvSpPr/>
            <p:nvPr/>
          </p:nvSpPr>
          <p:spPr>
            <a:xfrm>
              <a:off x="0" y="0"/>
              <a:ext cx="758176" cy="1595797"/>
            </a:xfrm>
            <a:custGeom>
              <a:avLst/>
              <a:gdLst/>
              <a:ahLst/>
              <a:cxnLst/>
              <a:rect l="l" t="t" r="r" b="b"/>
              <a:pathLst>
                <a:path w="758176" h="1595797">
                  <a:moveTo>
                    <a:pt x="0" y="0"/>
                  </a:moveTo>
                  <a:lnTo>
                    <a:pt x="758176" y="0"/>
                  </a:lnTo>
                  <a:lnTo>
                    <a:pt x="758176" y="1595797"/>
                  </a:lnTo>
                  <a:lnTo>
                    <a:pt x="0" y="1595797"/>
                  </a:lnTo>
                  <a:close/>
                </a:path>
              </a:pathLst>
            </a:custGeom>
            <a:solidFill>
              <a:srgbClr val="A3FBE5"/>
            </a:solidFill>
          </p:spPr>
          <p:txBody>
            <a:bodyPr/>
            <a:lstStyle/>
            <a:p>
              <a:endParaRPr lang="en-GB"/>
            </a:p>
          </p:txBody>
        </p:sp>
        <p:sp>
          <p:nvSpPr>
            <p:cNvPr id="4" name="TextBox 4"/>
            <p:cNvSpPr txBox="1"/>
            <p:nvPr/>
          </p:nvSpPr>
          <p:spPr>
            <a:xfrm>
              <a:off x="0" y="-38100"/>
              <a:ext cx="758176" cy="163389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3724086" y="3883258"/>
            <a:ext cx="7653319" cy="1708154"/>
          </a:xfrm>
          <a:prstGeom prst="rect">
            <a:avLst/>
          </a:prstGeom>
        </p:spPr>
        <p:txBody>
          <a:bodyPr lIns="0" tIns="0" rIns="0" bIns="0" rtlCol="0" anchor="t">
            <a:spAutoFit/>
          </a:bodyPr>
          <a:lstStyle/>
          <a:p>
            <a:pPr algn="l">
              <a:lnSpc>
                <a:spcPts val="13999"/>
              </a:lnSpc>
            </a:pPr>
            <a:r>
              <a:rPr lang="en-US" sz="9999" b="1" u="sng">
                <a:solidFill>
                  <a:srgbClr val="2E2E2E"/>
                </a:solidFill>
                <a:latin typeface="Lato 2 Bold"/>
                <a:ea typeface="Lato 2 Bold"/>
                <a:cs typeface="Lato 2 Bold"/>
                <a:sym typeface="Lato 2 Bold"/>
              </a:rPr>
              <a:t>Thank You!</a:t>
            </a:r>
          </a:p>
        </p:txBody>
      </p:sp>
      <p:grpSp>
        <p:nvGrpSpPr>
          <p:cNvPr id="6" name="Group 6"/>
          <p:cNvGrpSpPr/>
          <p:nvPr/>
        </p:nvGrpSpPr>
        <p:grpSpPr>
          <a:xfrm>
            <a:off x="17259300" y="3803885"/>
            <a:ext cx="1028700" cy="5454415"/>
            <a:chOff x="0" y="0"/>
            <a:chExt cx="270933" cy="1436554"/>
          </a:xfrm>
        </p:grpSpPr>
        <p:sp>
          <p:nvSpPr>
            <p:cNvPr id="7" name="Freeform 7"/>
            <p:cNvSpPr/>
            <p:nvPr/>
          </p:nvSpPr>
          <p:spPr>
            <a:xfrm>
              <a:off x="0" y="0"/>
              <a:ext cx="270933" cy="1436554"/>
            </a:xfrm>
            <a:custGeom>
              <a:avLst/>
              <a:gdLst/>
              <a:ahLst/>
              <a:cxnLst/>
              <a:rect l="l" t="t" r="r" b="b"/>
              <a:pathLst>
                <a:path w="270933" h="1436554">
                  <a:moveTo>
                    <a:pt x="0" y="0"/>
                  </a:moveTo>
                  <a:lnTo>
                    <a:pt x="270933" y="0"/>
                  </a:lnTo>
                  <a:lnTo>
                    <a:pt x="270933" y="1436554"/>
                  </a:lnTo>
                  <a:lnTo>
                    <a:pt x="0" y="1436554"/>
                  </a:lnTo>
                  <a:close/>
                </a:path>
              </a:pathLst>
            </a:custGeom>
            <a:solidFill>
              <a:srgbClr val="A3FBE5"/>
            </a:solidFill>
          </p:spPr>
          <p:txBody>
            <a:bodyPr/>
            <a:lstStyle/>
            <a:p>
              <a:endParaRPr lang="en-GB"/>
            </a:p>
          </p:txBody>
        </p:sp>
        <p:sp>
          <p:nvSpPr>
            <p:cNvPr id="8" name="TextBox 8"/>
            <p:cNvSpPr txBox="1"/>
            <p:nvPr/>
          </p:nvSpPr>
          <p:spPr>
            <a:xfrm>
              <a:off x="0" y="-38100"/>
              <a:ext cx="270933" cy="1474654"/>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rot="-5400000">
            <a:off x="15215618" y="6170096"/>
            <a:ext cx="5030340" cy="721995"/>
          </a:xfrm>
          <a:prstGeom prst="rect">
            <a:avLst/>
          </a:prstGeom>
        </p:spPr>
        <p:txBody>
          <a:bodyPr lIns="0" tIns="0" rIns="0" bIns="0" rtlCol="0" anchor="t">
            <a:spAutoFit/>
          </a:bodyPr>
          <a:lstStyle/>
          <a:p>
            <a:pPr algn="ctr">
              <a:lnSpc>
                <a:spcPts val="5880"/>
              </a:lnSpc>
            </a:pPr>
            <a:r>
              <a:rPr lang="en-US" sz="4200">
                <a:solidFill>
                  <a:srgbClr val="2E2E2E"/>
                </a:solidFill>
                <a:latin typeface="Lato 2"/>
                <a:ea typeface="Lato 2"/>
                <a:cs typeface="Lato 2"/>
                <a:sym typeface="Lato 2"/>
              </a:rPr>
              <a:t>PRISM DATA LAB</a:t>
            </a:r>
          </a:p>
        </p:txBody>
      </p:sp>
      <p:sp>
        <p:nvSpPr>
          <p:cNvPr id="10" name="TextBox 10"/>
          <p:cNvSpPr txBox="1"/>
          <p:nvPr/>
        </p:nvSpPr>
        <p:spPr>
          <a:xfrm>
            <a:off x="8019784" y="5553312"/>
            <a:ext cx="3357621" cy="323215"/>
          </a:xfrm>
          <a:prstGeom prst="rect">
            <a:avLst/>
          </a:prstGeom>
        </p:spPr>
        <p:txBody>
          <a:bodyPr lIns="0" tIns="0" rIns="0" bIns="0" rtlCol="0" anchor="t">
            <a:spAutoFit/>
          </a:bodyPr>
          <a:lstStyle/>
          <a:p>
            <a:pPr algn="l">
              <a:lnSpc>
                <a:spcPts val="2660"/>
              </a:lnSpc>
            </a:pPr>
            <a:r>
              <a:rPr lang="en-US" sz="1900" b="1">
                <a:solidFill>
                  <a:srgbClr val="A18CB8"/>
                </a:solidFill>
                <a:latin typeface="Lato 2 Bold"/>
                <a:ea typeface="Lato 2 Bold"/>
                <a:cs typeface="Lato 2 Bold"/>
                <a:sym typeface="Lato 2 Bold"/>
              </a:rPr>
              <a:t>Harini, Shravya, Mar</a:t>
            </a:r>
          </a:p>
        </p:txBody>
      </p:sp>
      <p:sp>
        <p:nvSpPr>
          <p:cNvPr id="11" name="TextBox 11"/>
          <p:cNvSpPr txBox="1"/>
          <p:nvPr/>
        </p:nvSpPr>
        <p:spPr>
          <a:xfrm>
            <a:off x="873690" y="9191625"/>
            <a:ext cx="4001083" cy="490841"/>
          </a:xfrm>
          <a:prstGeom prst="rect">
            <a:avLst/>
          </a:prstGeom>
        </p:spPr>
        <p:txBody>
          <a:bodyPr lIns="0" tIns="0" rIns="0" bIns="0" rtlCol="0" anchor="t">
            <a:spAutoFit/>
          </a:bodyPr>
          <a:lstStyle/>
          <a:p>
            <a:pPr algn="l">
              <a:lnSpc>
                <a:spcPts val="3920"/>
              </a:lnSpc>
            </a:pPr>
            <a:r>
              <a:rPr lang="en-US" sz="2800" b="1">
                <a:solidFill>
                  <a:srgbClr val="2E2E2E"/>
                </a:solidFill>
                <a:latin typeface="Lato 2 Bold"/>
                <a:ea typeface="Lato 2 Bold"/>
                <a:cs typeface="Lato 2 Bold"/>
                <a:sym typeface="Lato 2 Bold"/>
              </a:rPr>
              <a:t>20th November 2024</a:t>
            </a:r>
          </a:p>
        </p:txBody>
      </p:sp>
      <p:sp>
        <p:nvSpPr>
          <p:cNvPr id="12" name="TextBox 12"/>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6D9F93"/>
                </a:solidFill>
                <a:latin typeface="Lato 2 Bold"/>
                <a:ea typeface="Lato 2 Bold"/>
                <a:cs typeface="Lato 2 Bold"/>
                <a:sym typeface="Lato 2 Bold"/>
              </a:rPr>
              <a:t>/12</a:t>
            </a:r>
          </a:p>
        </p:txBody>
      </p:sp>
      <p:sp>
        <p:nvSpPr>
          <p:cNvPr id="13" name="TextBox 13"/>
          <p:cNvSpPr txBox="1"/>
          <p:nvPr/>
        </p:nvSpPr>
        <p:spPr>
          <a:xfrm>
            <a:off x="5483469" y="3756260"/>
            <a:ext cx="4718298" cy="422275"/>
          </a:xfrm>
          <a:prstGeom prst="rect">
            <a:avLst/>
          </a:prstGeom>
        </p:spPr>
        <p:txBody>
          <a:bodyPr lIns="0" tIns="0" rIns="0" bIns="0" rtlCol="0" anchor="t">
            <a:spAutoFit/>
          </a:bodyPr>
          <a:lstStyle/>
          <a:p>
            <a:pPr algn="r">
              <a:lnSpc>
                <a:spcPts val="3499"/>
              </a:lnSpc>
              <a:spcBef>
                <a:spcPct val="0"/>
              </a:spcBef>
            </a:pPr>
            <a:r>
              <a:rPr lang="en-US" sz="2499" b="1" u="sng">
                <a:solidFill>
                  <a:srgbClr val="116C72"/>
                </a:solidFill>
                <a:latin typeface="Lato 1 Bold"/>
                <a:ea typeface="Lato 1 Bold"/>
                <a:cs typeface="Lato 1 Bold"/>
                <a:sym typeface="Lato 1 Bold"/>
              </a:rPr>
              <a:t>Link to KPI DOCUMENTATION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38076" y="2721037"/>
            <a:ext cx="2602071" cy="2602071"/>
            <a:chOff x="0" y="0"/>
            <a:chExt cx="812800" cy="812800"/>
          </a:xfrm>
        </p:grpSpPr>
        <p:sp>
          <p:nvSpPr>
            <p:cNvPr id="3" name="Freeform 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FFC2CA"/>
              </a:solidFill>
              <a:prstDash val="solid"/>
              <a:miter/>
            </a:ln>
          </p:spPr>
          <p:txBody>
            <a:bodyPr/>
            <a:lstStyle/>
            <a:p>
              <a:endParaRPr lang="en-GB"/>
            </a:p>
          </p:txBody>
        </p:sp>
        <p:sp>
          <p:nvSpPr>
            <p:cNvPr id="4" name="TextBox 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744039" y="2721037"/>
            <a:ext cx="2602071" cy="2602071"/>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FFC2CA"/>
              </a:solidFill>
              <a:prstDash val="solid"/>
              <a:miter/>
            </a:ln>
          </p:spPr>
          <p:txBody>
            <a:bodyPr/>
            <a:lstStyle/>
            <a:p>
              <a:endParaRPr lang="en-GB"/>
            </a:p>
          </p:txBody>
        </p:sp>
        <p:sp>
          <p:nvSpPr>
            <p:cNvPr id="7" name="TextBox 7"/>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5940226" y="2721037"/>
            <a:ext cx="2602071" cy="2602071"/>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FFC2CA"/>
              </a:solidFill>
              <a:prstDash val="solid"/>
              <a:miter/>
            </a:ln>
          </p:spPr>
          <p:txBody>
            <a:bodyPr/>
            <a:lstStyle/>
            <a:p>
              <a:endParaRPr lang="en-GB"/>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547852" y="2721037"/>
            <a:ext cx="2602071" cy="2602071"/>
            <a:chOff x="0" y="0"/>
            <a:chExt cx="812800" cy="812800"/>
          </a:xfrm>
        </p:grpSpPr>
        <p:sp>
          <p:nvSpPr>
            <p:cNvPr id="12" name="Freeform 12"/>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00000">
                <a:alpha val="0"/>
              </a:srgbClr>
            </a:solidFill>
            <a:ln w="38100" cap="sq">
              <a:solidFill>
                <a:srgbClr val="FFC2CA"/>
              </a:solidFill>
              <a:prstDash val="solid"/>
              <a:miter/>
            </a:ln>
          </p:spPr>
          <p:txBody>
            <a:bodyPr/>
            <a:lstStyle/>
            <a:p>
              <a:endParaRPr lang="en-GB"/>
            </a:p>
          </p:txBody>
        </p:sp>
        <p:sp>
          <p:nvSpPr>
            <p:cNvPr id="13" name="TextBox 13"/>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rot="7836710">
            <a:off x="-1611063" y="6630886"/>
            <a:ext cx="6456905" cy="7027923"/>
          </a:xfrm>
          <a:custGeom>
            <a:avLst/>
            <a:gdLst/>
            <a:ahLst/>
            <a:cxnLst/>
            <a:rect l="l" t="t" r="r" b="b"/>
            <a:pathLst>
              <a:path w="6456905" h="7027923">
                <a:moveTo>
                  <a:pt x="0" y="0"/>
                </a:moveTo>
                <a:lnTo>
                  <a:pt x="6456905" y="0"/>
                </a:lnTo>
                <a:lnTo>
                  <a:pt x="6456905" y="7027924"/>
                </a:lnTo>
                <a:lnTo>
                  <a:pt x="0" y="7027924"/>
                </a:lnTo>
                <a:lnTo>
                  <a:pt x="0" y="0"/>
                </a:lnTo>
                <a:close/>
              </a:path>
            </a:pathLst>
          </a:custGeom>
          <a:blipFill>
            <a:blip r:embed="rId3">
              <a:alphaModFix amt="8999"/>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5" name="TextBox 15"/>
          <p:cNvSpPr txBox="1"/>
          <p:nvPr/>
        </p:nvSpPr>
        <p:spPr>
          <a:xfrm>
            <a:off x="13547852" y="6700180"/>
            <a:ext cx="2753368" cy="1845310"/>
          </a:xfrm>
          <a:prstGeom prst="rect">
            <a:avLst/>
          </a:prstGeom>
        </p:spPr>
        <p:txBody>
          <a:bodyPr lIns="0" tIns="0" rIns="0" bIns="0" rtlCol="0" anchor="t">
            <a:spAutoFit/>
          </a:bodyPr>
          <a:lstStyle/>
          <a:p>
            <a:pPr algn="ctr">
              <a:lnSpc>
                <a:spcPts val="3680"/>
              </a:lnSpc>
            </a:pPr>
            <a:r>
              <a:rPr lang="en-US" sz="2300">
                <a:solidFill>
                  <a:srgbClr val="4D4D4D"/>
                </a:solidFill>
                <a:latin typeface="Lato 2"/>
                <a:ea typeface="Lato 2"/>
                <a:cs typeface="Lato 2"/>
                <a:sym typeface="Lato 2"/>
              </a:rPr>
              <a:t>Actionable recommendations that provide a roadmap for impact.</a:t>
            </a:r>
          </a:p>
        </p:txBody>
      </p:sp>
      <p:sp>
        <p:nvSpPr>
          <p:cNvPr id="16" name="Freeform 16"/>
          <p:cNvSpPr/>
          <p:nvPr/>
        </p:nvSpPr>
        <p:spPr>
          <a:xfrm rot="7836710">
            <a:off x="15059548" y="7385604"/>
            <a:ext cx="6456905" cy="7027923"/>
          </a:xfrm>
          <a:custGeom>
            <a:avLst/>
            <a:gdLst/>
            <a:ahLst/>
            <a:cxnLst/>
            <a:rect l="l" t="t" r="r" b="b"/>
            <a:pathLst>
              <a:path w="6456905" h="7027923">
                <a:moveTo>
                  <a:pt x="0" y="0"/>
                </a:moveTo>
                <a:lnTo>
                  <a:pt x="6456904" y="0"/>
                </a:lnTo>
                <a:lnTo>
                  <a:pt x="6456904" y="7027923"/>
                </a:lnTo>
                <a:lnTo>
                  <a:pt x="0" y="7027923"/>
                </a:lnTo>
                <a:lnTo>
                  <a:pt x="0" y="0"/>
                </a:lnTo>
                <a:close/>
              </a:path>
            </a:pathLst>
          </a:custGeom>
          <a:blipFill>
            <a:blip r:embed="rId3">
              <a:alphaModFix amt="18000"/>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7" name="Freeform 17"/>
          <p:cNvSpPr/>
          <p:nvPr/>
        </p:nvSpPr>
        <p:spPr>
          <a:xfrm>
            <a:off x="7532338" y="-267475"/>
            <a:ext cx="3223324" cy="2988513"/>
          </a:xfrm>
          <a:custGeom>
            <a:avLst/>
            <a:gdLst/>
            <a:ahLst/>
            <a:cxnLst/>
            <a:rect l="l" t="t" r="r" b="b"/>
            <a:pathLst>
              <a:path w="3223324" h="2988513">
                <a:moveTo>
                  <a:pt x="0" y="0"/>
                </a:moveTo>
                <a:lnTo>
                  <a:pt x="3223324" y="0"/>
                </a:lnTo>
                <a:lnTo>
                  <a:pt x="3223324" y="2988512"/>
                </a:lnTo>
                <a:lnTo>
                  <a:pt x="0" y="2988512"/>
                </a:lnTo>
                <a:lnTo>
                  <a:pt x="0" y="0"/>
                </a:lnTo>
                <a:close/>
              </a:path>
            </a:pathLst>
          </a:custGeom>
          <a:blipFill>
            <a:blip r:embed="rId5"/>
            <a:stretch>
              <a:fillRect/>
            </a:stretch>
          </a:blipFill>
        </p:spPr>
        <p:txBody>
          <a:bodyPr/>
          <a:lstStyle/>
          <a:p>
            <a:endParaRPr lang="en-GB"/>
          </a:p>
        </p:txBody>
      </p:sp>
      <p:sp>
        <p:nvSpPr>
          <p:cNvPr id="18" name="TextBox 18"/>
          <p:cNvSpPr txBox="1"/>
          <p:nvPr/>
        </p:nvSpPr>
        <p:spPr>
          <a:xfrm>
            <a:off x="2138076" y="2786986"/>
            <a:ext cx="2601999" cy="2222523"/>
          </a:xfrm>
          <a:prstGeom prst="rect">
            <a:avLst/>
          </a:prstGeom>
        </p:spPr>
        <p:txBody>
          <a:bodyPr lIns="0" tIns="0" rIns="0" bIns="0" rtlCol="0" anchor="t">
            <a:spAutoFit/>
          </a:bodyPr>
          <a:lstStyle/>
          <a:p>
            <a:pPr algn="ctr">
              <a:lnSpc>
                <a:spcPts val="18198"/>
              </a:lnSpc>
            </a:pPr>
            <a:r>
              <a:rPr lang="en-US" sz="12999">
                <a:solidFill>
                  <a:srgbClr val="FFC2CA"/>
                </a:solidFill>
                <a:latin typeface="Lato 2"/>
                <a:ea typeface="Lato 2"/>
                <a:cs typeface="Lato 2"/>
                <a:sym typeface="Lato 2"/>
              </a:rPr>
              <a:t>C</a:t>
            </a:r>
          </a:p>
        </p:txBody>
      </p:sp>
      <p:sp>
        <p:nvSpPr>
          <p:cNvPr id="19" name="TextBox 19"/>
          <p:cNvSpPr txBox="1"/>
          <p:nvPr/>
        </p:nvSpPr>
        <p:spPr>
          <a:xfrm>
            <a:off x="5940226" y="2786986"/>
            <a:ext cx="2602071" cy="2222523"/>
          </a:xfrm>
          <a:prstGeom prst="rect">
            <a:avLst/>
          </a:prstGeom>
        </p:spPr>
        <p:txBody>
          <a:bodyPr lIns="0" tIns="0" rIns="0" bIns="0" rtlCol="0" anchor="t">
            <a:spAutoFit/>
          </a:bodyPr>
          <a:lstStyle/>
          <a:p>
            <a:pPr algn="ctr">
              <a:lnSpc>
                <a:spcPts val="18198"/>
              </a:lnSpc>
            </a:pPr>
            <a:r>
              <a:rPr lang="en-US" sz="12999">
                <a:solidFill>
                  <a:srgbClr val="FFC2CA"/>
                </a:solidFill>
                <a:latin typeface="Lato 2"/>
                <a:ea typeface="Lato 2"/>
                <a:cs typeface="Lato 2"/>
                <a:sym typeface="Lato 2"/>
              </a:rPr>
              <a:t>D</a:t>
            </a:r>
          </a:p>
        </p:txBody>
      </p:sp>
      <p:sp>
        <p:nvSpPr>
          <p:cNvPr id="20" name="TextBox 20"/>
          <p:cNvSpPr txBox="1"/>
          <p:nvPr/>
        </p:nvSpPr>
        <p:spPr>
          <a:xfrm>
            <a:off x="9744039" y="2786986"/>
            <a:ext cx="2602071" cy="2222523"/>
          </a:xfrm>
          <a:prstGeom prst="rect">
            <a:avLst/>
          </a:prstGeom>
        </p:spPr>
        <p:txBody>
          <a:bodyPr lIns="0" tIns="0" rIns="0" bIns="0" rtlCol="0" anchor="t">
            <a:spAutoFit/>
          </a:bodyPr>
          <a:lstStyle/>
          <a:p>
            <a:pPr algn="ctr">
              <a:lnSpc>
                <a:spcPts val="18198"/>
              </a:lnSpc>
            </a:pPr>
            <a:r>
              <a:rPr lang="en-US" sz="12999">
                <a:solidFill>
                  <a:srgbClr val="FFC2CA"/>
                </a:solidFill>
                <a:latin typeface="Lato 2"/>
                <a:ea typeface="Lato 2"/>
                <a:cs typeface="Lato 2"/>
                <a:sym typeface="Lato 2"/>
              </a:rPr>
              <a:t>F</a:t>
            </a:r>
          </a:p>
        </p:txBody>
      </p:sp>
      <p:sp>
        <p:nvSpPr>
          <p:cNvPr id="21" name="TextBox 21"/>
          <p:cNvSpPr txBox="1"/>
          <p:nvPr/>
        </p:nvSpPr>
        <p:spPr>
          <a:xfrm>
            <a:off x="13547852" y="2786986"/>
            <a:ext cx="2602071" cy="2222523"/>
          </a:xfrm>
          <a:prstGeom prst="rect">
            <a:avLst/>
          </a:prstGeom>
        </p:spPr>
        <p:txBody>
          <a:bodyPr lIns="0" tIns="0" rIns="0" bIns="0" rtlCol="0" anchor="t">
            <a:spAutoFit/>
          </a:bodyPr>
          <a:lstStyle/>
          <a:p>
            <a:pPr algn="ctr">
              <a:lnSpc>
                <a:spcPts val="18198"/>
              </a:lnSpc>
            </a:pPr>
            <a:r>
              <a:rPr lang="en-US" sz="12999">
                <a:solidFill>
                  <a:srgbClr val="FFC2CA"/>
                </a:solidFill>
                <a:latin typeface="Lato 2"/>
                <a:ea typeface="Lato 2"/>
                <a:cs typeface="Lato 2"/>
                <a:sym typeface="Lato 2"/>
              </a:rPr>
              <a:t>R</a:t>
            </a:r>
          </a:p>
        </p:txBody>
      </p:sp>
      <p:sp>
        <p:nvSpPr>
          <p:cNvPr id="22" name="TextBox 22"/>
          <p:cNvSpPr txBox="1"/>
          <p:nvPr/>
        </p:nvSpPr>
        <p:spPr>
          <a:xfrm rot="-5400000">
            <a:off x="-1874666" y="6715887"/>
            <a:ext cx="5238204" cy="721995"/>
          </a:xfrm>
          <a:prstGeom prst="rect">
            <a:avLst/>
          </a:prstGeom>
        </p:spPr>
        <p:txBody>
          <a:bodyPr lIns="0" tIns="0" rIns="0" bIns="0" rtlCol="0" anchor="t">
            <a:spAutoFit/>
          </a:bodyPr>
          <a:lstStyle/>
          <a:p>
            <a:pPr algn="ctr">
              <a:lnSpc>
                <a:spcPts val="5880"/>
              </a:lnSpc>
            </a:pPr>
            <a:r>
              <a:rPr lang="en-US" sz="4200">
                <a:solidFill>
                  <a:srgbClr val="2E2E2E"/>
                </a:solidFill>
                <a:latin typeface="Lato 2"/>
                <a:ea typeface="Lato 2"/>
                <a:cs typeface="Lato 2"/>
                <a:sym typeface="Lato 2"/>
              </a:rPr>
              <a:t>PRISM DATA LAB</a:t>
            </a:r>
          </a:p>
        </p:txBody>
      </p:sp>
      <p:sp>
        <p:nvSpPr>
          <p:cNvPr id="23" name="TextBox 23"/>
          <p:cNvSpPr txBox="1"/>
          <p:nvPr/>
        </p:nvSpPr>
        <p:spPr>
          <a:xfrm>
            <a:off x="2422838" y="5696576"/>
            <a:ext cx="2032475" cy="431785"/>
          </a:xfrm>
          <a:prstGeom prst="rect">
            <a:avLst/>
          </a:prstGeom>
        </p:spPr>
        <p:txBody>
          <a:bodyPr lIns="0" tIns="0" rIns="0" bIns="0" rtlCol="0" anchor="t">
            <a:spAutoFit/>
          </a:bodyPr>
          <a:lstStyle/>
          <a:p>
            <a:pPr algn="ctr">
              <a:lnSpc>
                <a:spcPts val="3500"/>
              </a:lnSpc>
            </a:pPr>
            <a:r>
              <a:rPr lang="en-US" sz="2500" b="1">
                <a:solidFill>
                  <a:srgbClr val="FFC2CA"/>
                </a:solidFill>
                <a:latin typeface="Lato 2 Bold"/>
                <a:ea typeface="Lato 2 Bold"/>
                <a:cs typeface="Lato 2 Bold"/>
                <a:sym typeface="Lato 2 Bold"/>
              </a:rPr>
              <a:t>Context</a:t>
            </a:r>
          </a:p>
        </p:txBody>
      </p:sp>
      <p:sp>
        <p:nvSpPr>
          <p:cNvPr id="24" name="TextBox 24"/>
          <p:cNvSpPr txBox="1"/>
          <p:nvPr/>
        </p:nvSpPr>
        <p:spPr>
          <a:xfrm>
            <a:off x="6225024" y="5696576"/>
            <a:ext cx="2032475" cy="431785"/>
          </a:xfrm>
          <a:prstGeom prst="rect">
            <a:avLst/>
          </a:prstGeom>
        </p:spPr>
        <p:txBody>
          <a:bodyPr lIns="0" tIns="0" rIns="0" bIns="0" rtlCol="0" anchor="t">
            <a:spAutoFit/>
          </a:bodyPr>
          <a:lstStyle/>
          <a:p>
            <a:pPr algn="ctr">
              <a:lnSpc>
                <a:spcPts val="3500"/>
              </a:lnSpc>
            </a:pPr>
            <a:r>
              <a:rPr lang="en-US" sz="2500" b="1">
                <a:solidFill>
                  <a:srgbClr val="FFC2CA"/>
                </a:solidFill>
                <a:latin typeface="Lato 2 Bold"/>
                <a:ea typeface="Lato 2 Bold"/>
                <a:cs typeface="Lato 2 Bold"/>
                <a:sym typeface="Lato 2 Bold"/>
              </a:rPr>
              <a:t>Data</a:t>
            </a:r>
          </a:p>
        </p:txBody>
      </p:sp>
      <p:sp>
        <p:nvSpPr>
          <p:cNvPr id="25" name="TextBox 25"/>
          <p:cNvSpPr txBox="1"/>
          <p:nvPr/>
        </p:nvSpPr>
        <p:spPr>
          <a:xfrm>
            <a:off x="9744039" y="5696576"/>
            <a:ext cx="2602071" cy="431785"/>
          </a:xfrm>
          <a:prstGeom prst="rect">
            <a:avLst/>
          </a:prstGeom>
        </p:spPr>
        <p:txBody>
          <a:bodyPr lIns="0" tIns="0" rIns="0" bIns="0" rtlCol="0" anchor="t">
            <a:spAutoFit/>
          </a:bodyPr>
          <a:lstStyle/>
          <a:p>
            <a:pPr algn="ctr">
              <a:lnSpc>
                <a:spcPts val="3500"/>
              </a:lnSpc>
            </a:pPr>
            <a:r>
              <a:rPr lang="en-US" sz="2500" b="1">
                <a:solidFill>
                  <a:srgbClr val="FFC2CA"/>
                </a:solidFill>
                <a:latin typeface="Lato 2 Bold"/>
                <a:ea typeface="Lato 2 Bold"/>
                <a:cs typeface="Lato 2 Bold"/>
                <a:sym typeface="Lato 2 Bold"/>
              </a:rPr>
              <a:t>Findings</a:t>
            </a:r>
          </a:p>
        </p:txBody>
      </p:sp>
      <p:sp>
        <p:nvSpPr>
          <p:cNvPr id="26" name="TextBox 26"/>
          <p:cNvSpPr txBox="1"/>
          <p:nvPr/>
        </p:nvSpPr>
        <p:spPr>
          <a:xfrm>
            <a:off x="13547852" y="5696576"/>
            <a:ext cx="2602071" cy="869935"/>
          </a:xfrm>
          <a:prstGeom prst="rect">
            <a:avLst/>
          </a:prstGeom>
        </p:spPr>
        <p:txBody>
          <a:bodyPr lIns="0" tIns="0" rIns="0" bIns="0" rtlCol="0" anchor="t">
            <a:spAutoFit/>
          </a:bodyPr>
          <a:lstStyle/>
          <a:p>
            <a:pPr algn="ctr">
              <a:lnSpc>
                <a:spcPts val="3500"/>
              </a:lnSpc>
            </a:pPr>
            <a:r>
              <a:rPr lang="en-US" sz="2500" b="1" spc="-50">
                <a:solidFill>
                  <a:srgbClr val="FFC2CA"/>
                </a:solidFill>
                <a:latin typeface="Lato 2 Bold"/>
                <a:ea typeface="Lato 2 Bold"/>
                <a:cs typeface="Lato 2 Bold"/>
                <a:sym typeface="Lato 2 Bold"/>
              </a:rPr>
              <a:t>Recommendations &amp; Impact</a:t>
            </a:r>
          </a:p>
        </p:txBody>
      </p:sp>
      <p:sp>
        <p:nvSpPr>
          <p:cNvPr id="27" name="TextBox 27"/>
          <p:cNvSpPr txBox="1"/>
          <p:nvPr/>
        </p:nvSpPr>
        <p:spPr>
          <a:xfrm>
            <a:off x="2052972" y="6487772"/>
            <a:ext cx="2772280" cy="911860"/>
          </a:xfrm>
          <a:prstGeom prst="rect">
            <a:avLst/>
          </a:prstGeom>
        </p:spPr>
        <p:txBody>
          <a:bodyPr lIns="0" tIns="0" rIns="0" bIns="0" rtlCol="0" anchor="t">
            <a:spAutoFit/>
          </a:bodyPr>
          <a:lstStyle/>
          <a:p>
            <a:pPr algn="ctr">
              <a:lnSpc>
                <a:spcPts val="3680"/>
              </a:lnSpc>
            </a:pPr>
            <a:r>
              <a:rPr lang="en-US" sz="2300">
                <a:solidFill>
                  <a:srgbClr val="4D4D4D"/>
                </a:solidFill>
                <a:latin typeface="Lato 2"/>
                <a:ea typeface="Lato 2"/>
                <a:cs typeface="Lato 2"/>
                <a:sym typeface="Lato 2"/>
              </a:rPr>
              <a:t>What’s our current situation?</a:t>
            </a:r>
          </a:p>
        </p:txBody>
      </p:sp>
      <p:sp>
        <p:nvSpPr>
          <p:cNvPr id="28" name="TextBox 28"/>
          <p:cNvSpPr txBox="1"/>
          <p:nvPr/>
        </p:nvSpPr>
        <p:spPr>
          <a:xfrm>
            <a:off x="5855121" y="6457292"/>
            <a:ext cx="2772280" cy="1845310"/>
          </a:xfrm>
          <a:prstGeom prst="rect">
            <a:avLst/>
          </a:prstGeom>
        </p:spPr>
        <p:txBody>
          <a:bodyPr lIns="0" tIns="0" rIns="0" bIns="0" rtlCol="0" anchor="t">
            <a:spAutoFit/>
          </a:bodyPr>
          <a:lstStyle/>
          <a:p>
            <a:pPr algn="ctr">
              <a:lnSpc>
                <a:spcPts val="3680"/>
              </a:lnSpc>
            </a:pPr>
            <a:r>
              <a:rPr lang="en-US" sz="2300">
                <a:solidFill>
                  <a:srgbClr val="4D4D4D"/>
                </a:solidFill>
                <a:latin typeface="Lato 2"/>
                <a:ea typeface="Lato 2"/>
                <a:cs typeface="Lato 2"/>
                <a:sym typeface="Lato 2"/>
              </a:rPr>
              <a:t>Identifying patterns, trends, and business KPIs requiring attention.</a:t>
            </a:r>
          </a:p>
        </p:txBody>
      </p:sp>
      <p:sp>
        <p:nvSpPr>
          <p:cNvPr id="29" name="TextBox 29"/>
          <p:cNvSpPr txBox="1"/>
          <p:nvPr/>
        </p:nvSpPr>
        <p:spPr>
          <a:xfrm>
            <a:off x="9848055" y="6223930"/>
            <a:ext cx="2394038" cy="2312035"/>
          </a:xfrm>
          <a:prstGeom prst="rect">
            <a:avLst/>
          </a:prstGeom>
        </p:spPr>
        <p:txBody>
          <a:bodyPr lIns="0" tIns="0" rIns="0" bIns="0" rtlCol="0" anchor="t">
            <a:spAutoFit/>
          </a:bodyPr>
          <a:lstStyle/>
          <a:p>
            <a:pPr algn="ctr">
              <a:lnSpc>
                <a:spcPts val="3680"/>
              </a:lnSpc>
            </a:pPr>
            <a:r>
              <a:rPr lang="en-US" sz="2300">
                <a:solidFill>
                  <a:srgbClr val="4D4D4D"/>
                </a:solidFill>
                <a:latin typeface="Lato 2"/>
                <a:ea typeface="Lato 2"/>
                <a:cs typeface="Lato 2"/>
                <a:sym typeface="Lato 2"/>
              </a:rPr>
              <a:t>Critical insights about our strengths and areas of improvement.</a:t>
            </a:r>
          </a:p>
        </p:txBody>
      </p:sp>
      <p:sp>
        <p:nvSpPr>
          <p:cNvPr id="30" name="TextBox 30"/>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C86974"/>
                </a:solidFill>
                <a:latin typeface="Lato 2 Bold"/>
                <a:ea typeface="Lato 2 Bold"/>
                <a:cs typeface="Lato 2 Bold"/>
                <a:sym typeface="Lato 2 Bold"/>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FFC2CA"/>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028700" y="1897729"/>
            <a:ext cx="4839230" cy="6491542"/>
          </a:xfrm>
          <a:custGeom>
            <a:avLst/>
            <a:gdLst/>
            <a:ahLst/>
            <a:cxnLst/>
            <a:rect l="l" t="t" r="r" b="b"/>
            <a:pathLst>
              <a:path w="4839230" h="6491542">
                <a:moveTo>
                  <a:pt x="0" y="0"/>
                </a:moveTo>
                <a:lnTo>
                  <a:pt x="4839230" y="0"/>
                </a:lnTo>
                <a:lnTo>
                  <a:pt x="4839230" y="6491542"/>
                </a:lnTo>
                <a:lnTo>
                  <a:pt x="0" y="6491542"/>
                </a:lnTo>
                <a:lnTo>
                  <a:pt x="0" y="0"/>
                </a:lnTo>
                <a:close/>
              </a:path>
            </a:pathLst>
          </a:custGeom>
          <a:blipFill>
            <a:blip r:embed="rId3"/>
            <a:stretch>
              <a:fillRect l="-17072" r="-17072"/>
            </a:stretch>
          </a:blipFill>
          <a:ln w="38100" cap="sq">
            <a:solidFill>
              <a:srgbClr val="000000"/>
            </a:solidFill>
            <a:prstDash val="solid"/>
            <a:miter/>
          </a:ln>
        </p:spPr>
        <p:txBody>
          <a:bodyPr/>
          <a:lstStyle/>
          <a:p>
            <a:endParaRPr lang="en-GB"/>
          </a:p>
        </p:txBody>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C86974"/>
                </a:solidFill>
                <a:latin typeface="Lato 2 Bold"/>
                <a:ea typeface="Lato 2 Bold"/>
                <a:cs typeface="Lato 2 Bold"/>
                <a:sym typeface="Lato 2 Bold"/>
              </a:rPr>
              <a:t>/03</a:t>
            </a:r>
          </a:p>
        </p:txBody>
      </p:sp>
      <p:sp>
        <p:nvSpPr>
          <p:cNvPr id="7" name="TextBox 7"/>
          <p:cNvSpPr txBox="1"/>
          <p:nvPr/>
        </p:nvSpPr>
        <p:spPr>
          <a:xfrm>
            <a:off x="7430858" y="3094743"/>
            <a:ext cx="9007629" cy="1269354"/>
          </a:xfrm>
          <a:prstGeom prst="rect">
            <a:avLst/>
          </a:prstGeom>
        </p:spPr>
        <p:txBody>
          <a:bodyPr lIns="0" tIns="0" rIns="0" bIns="0" rtlCol="0" anchor="t">
            <a:spAutoFit/>
          </a:bodyPr>
          <a:lstStyle/>
          <a:p>
            <a:pPr algn="l">
              <a:lnSpc>
                <a:spcPts val="10360"/>
              </a:lnSpc>
            </a:pPr>
            <a:r>
              <a:rPr lang="en-US" sz="7400" b="1" u="sng">
                <a:solidFill>
                  <a:srgbClr val="C86974"/>
                </a:solidFill>
                <a:latin typeface="Lato 2 Bold"/>
                <a:ea typeface="Lato 2 Bold"/>
                <a:cs typeface="Lato 2 Bold"/>
                <a:sym typeface="Lato 2 Bold"/>
              </a:rPr>
              <a:t>What’s our situation?</a:t>
            </a:r>
          </a:p>
        </p:txBody>
      </p:sp>
      <p:sp>
        <p:nvSpPr>
          <p:cNvPr id="8" name="TextBox 8"/>
          <p:cNvSpPr txBox="1"/>
          <p:nvPr/>
        </p:nvSpPr>
        <p:spPr>
          <a:xfrm>
            <a:off x="7430858" y="4306947"/>
            <a:ext cx="9352835" cy="4105911"/>
          </a:xfrm>
          <a:prstGeom prst="rect">
            <a:avLst/>
          </a:prstGeom>
        </p:spPr>
        <p:txBody>
          <a:bodyPr lIns="0" tIns="0" rIns="0" bIns="0" rtlCol="0" anchor="t">
            <a:spAutoFit/>
          </a:bodyPr>
          <a:lstStyle/>
          <a:p>
            <a:pPr algn="l">
              <a:lnSpc>
                <a:spcPts val="3639"/>
              </a:lnSpc>
            </a:pPr>
            <a:r>
              <a:rPr lang="en-US" sz="2599">
                <a:solidFill>
                  <a:srgbClr val="000000"/>
                </a:solidFill>
                <a:latin typeface="Lato 1"/>
                <a:ea typeface="Lato 1"/>
                <a:cs typeface="Lato 1"/>
                <a:sym typeface="Lato 1"/>
              </a:rPr>
              <a:t>We lack a central platform for real-time business insights.</a:t>
            </a:r>
          </a:p>
          <a:p>
            <a:pPr algn="l">
              <a:lnSpc>
                <a:spcPts val="3639"/>
              </a:lnSpc>
            </a:pPr>
            <a:endParaRPr lang="en-US" sz="2599">
              <a:solidFill>
                <a:srgbClr val="000000"/>
              </a:solidFill>
              <a:latin typeface="Lato 1"/>
              <a:ea typeface="Lato 1"/>
              <a:cs typeface="Lato 1"/>
              <a:sym typeface="Lato 1"/>
            </a:endParaRPr>
          </a:p>
          <a:p>
            <a:pPr algn="l">
              <a:lnSpc>
                <a:spcPts val="3639"/>
              </a:lnSpc>
            </a:pPr>
            <a:r>
              <a:rPr lang="en-US" sz="2599">
                <a:solidFill>
                  <a:srgbClr val="000000"/>
                </a:solidFill>
                <a:latin typeface="Lato 1"/>
                <a:ea typeface="Lato 1"/>
                <a:cs typeface="Lato 1"/>
                <a:sym typeface="Lato 1"/>
              </a:rPr>
              <a:t>We have difficulty in tracking key KPI metrics &amp; identifying trends consistently across departments.</a:t>
            </a:r>
          </a:p>
          <a:p>
            <a:pPr algn="l">
              <a:lnSpc>
                <a:spcPts val="3639"/>
              </a:lnSpc>
            </a:pPr>
            <a:endParaRPr lang="en-US" sz="2599">
              <a:solidFill>
                <a:srgbClr val="000000"/>
              </a:solidFill>
              <a:latin typeface="Lato 1"/>
              <a:ea typeface="Lato 1"/>
              <a:cs typeface="Lato 1"/>
              <a:sym typeface="Lato 1"/>
            </a:endParaRPr>
          </a:p>
          <a:p>
            <a:pPr algn="l">
              <a:lnSpc>
                <a:spcPts val="3639"/>
              </a:lnSpc>
            </a:pPr>
            <a:r>
              <a:rPr lang="en-US" sz="2599" b="1">
                <a:solidFill>
                  <a:srgbClr val="C86974"/>
                </a:solidFill>
                <a:latin typeface="Lato 1 Bold"/>
                <a:ea typeface="Lato 1 Bold"/>
                <a:cs typeface="Lato 1 Bold"/>
                <a:sym typeface="Lato 1 Bold"/>
              </a:rPr>
              <a:t>Quadrangle’s Vision:</a:t>
            </a:r>
          </a:p>
          <a:p>
            <a:pPr algn="l">
              <a:lnSpc>
                <a:spcPts val="3639"/>
              </a:lnSpc>
            </a:pPr>
            <a:r>
              <a:rPr lang="en-US" sz="2599">
                <a:solidFill>
                  <a:srgbClr val="000000"/>
                </a:solidFill>
                <a:latin typeface="Lato 1"/>
                <a:ea typeface="Lato 1"/>
                <a:cs typeface="Lato 1"/>
                <a:sym typeface="Lato 1"/>
              </a:rPr>
              <a:t>Transform Prism into a data-driven organisation.</a:t>
            </a:r>
          </a:p>
          <a:p>
            <a:pPr algn="l">
              <a:lnSpc>
                <a:spcPts val="3639"/>
              </a:lnSpc>
              <a:spcBef>
                <a:spcPct val="0"/>
              </a:spcBef>
            </a:pPr>
            <a:r>
              <a:rPr lang="en-US" sz="2599">
                <a:solidFill>
                  <a:srgbClr val="000000"/>
                </a:solidFill>
                <a:latin typeface="Lato 1"/>
                <a:ea typeface="Lato 1"/>
                <a:cs typeface="Lato 1"/>
                <a:sym typeface="Lato 1"/>
              </a:rPr>
              <a:t>Enable strategic decisions, efficiency, and business scalability by taking action on recommendations.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FFC2CA"/>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430858" y="3094743"/>
            <a:ext cx="9007629" cy="1269354"/>
          </a:xfrm>
          <a:prstGeom prst="rect">
            <a:avLst/>
          </a:prstGeom>
        </p:spPr>
        <p:txBody>
          <a:bodyPr lIns="0" tIns="0" rIns="0" bIns="0" rtlCol="0" anchor="t">
            <a:spAutoFit/>
          </a:bodyPr>
          <a:lstStyle/>
          <a:p>
            <a:pPr algn="r">
              <a:lnSpc>
                <a:spcPts val="10360"/>
              </a:lnSpc>
            </a:pPr>
            <a:r>
              <a:rPr lang="en-US" sz="7400" b="1" u="sng">
                <a:solidFill>
                  <a:srgbClr val="C86974"/>
                </a:solidFill>
                <a:latin typeface="Lato 2 Bold"/>
                <a:ea typeface="Lato 2 Bold"/>
                <a:cs typeface="Lato 2 Bold"/>
                <a:sym typeface="Lato 2 Bold"/>
              </a:rPr>
              <a:t>The KPIs:</a:t>
            </a:r>
          </a:p>
        </p:txBody>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C86974"/>
                </a:solidFill>
                <a:latin typeface="Lato 2 Bold"/>
                <a:ea typeface="Lato 2 Bold"/>
                <a:cs typeface="Lato 2 Bold"/>
                <a:sym typeface="Lato 2 Bold"/>
              </a:rPr>
              <a:t>/04</a:t>
            </a:r>
          </a:p>
        </p:txBody>
      </p:sp>
      <p:sp>
        <p:nvSpPr>
          <p:cNvPr id="7" name="Freeform 7"/>
          <p:cNvSpPr/>
          <p:nvPr/>
        </p:nvSpPr>
        <p:spPr>
          <a:xfrm>
            <a:off x="1028700" y="1897729"/>
            <a:ext cx="4839230" cy="6491542"/>
          </a:xfrm>
          <a:custGeom>
            <a:avLst/>
            <a:gdLst/>
            <a:ahLst/>
            <a:cxnLst/>
            <a:rect l="l" t="t" r="r" b="b"/>
            <a:pathLst>
              <a:path w="4839230" h="6491542">
                <a:moveTo>
                  <a:pt x="0" y="0"/>
                </a:moveTo>
                <a:lnTo>
                  <a:pt x="4839230" y="0"/>
                </a:lnTo>
                <a:lnTo>
                  <a:pt x="4839230" y="6491542"/>
                </a:lnTo>
                <a:lnTo>
                  <a:pt x="0" y="6491542"/>
                </a:lnTo>
                <a:lnTo>
                  <a:pt x="0" y="0"/>
                </a:lnTo>
                <a:close/>
              </a:path>
            </a:pathLst>
          </a:custGeom>
          <a:blipFill>
            <a:blip r:embed="rId3"/>
            <a:stretch>
              <a:fillRect l="-17072" r="-17072"/>
            </a:stretch>
          </a:blipFill>
          <a:ln w="38100" cap="sq">
            <a:solidFill>
              <a:srgbClr val="000000"/>
            </a:solidFill>
            <a:prstDash val="solid"/>
            <a:miter/>
          </a:ln>
        </p:spPr>
        <p:txBody>
          <a:bodyPr/>
          <a:lstStyle/>
          <a:p>
            <a:endParaRPr lang="en-GB"/>
          </a:p>
        </p:txBody>
      </p:sp>
      <p:sp>
        <p:nvSpPr>
          <p:cNvPr id="8" name="TextBox 8"/>
          <p:cNvSpPr txBox="1"/>
          <p:nvPr/>
        </p:nvSpPr>
        <p:spPr>
          <a:xfrm>
            <a:off x="7430858" y="4306947"/>
            <a:ext cx="9352835" cy="3648711"/>
          </a:xfrm>
          <a:prstGeom prst="rect">
            <a:avLst/>
          </a:prstGeom>
        </p:spPr>
        <p:txBody>
          <a:bodyPr lIns="0" tIns="0" rIns="0" bIns="0" rtlCol="0" anchor="t">
            <a:spAutoFit/>
          </a:bodyPr>
          <a:lstStyle/>
          <a:p>
            <a:pPr algn="l">
              <a:lnSpc>
                <a:spcPts val="3639"/>
              </a:lnSpc>
            </a:pPr>
            <a:r>
              <a:rPr lang="en-US" sz="2599" b="1">
                <a:solidFill>
                  <a:srgbClr val="C86974"/>
                </a:solidFill>
                <a:latin typeface="Lato 1 Bold"/>
                <a:ea typeface="Lato 1 Bold"/>
                <a:cs typeface="Lato 1 Bold"/>
                <a:sym typeface="Lato 1 Bold"/>
              </a:rPr>
              <a:t>Profit Margin: </a:t>
            </a:r>
            <a:r>
              <a:rPr lang="en-US" sz="2599">
                <a:solidFill>
                  <a:srgbClr val="000000"/>
                </a:solidFill>
                <a:latin typeface="Lato 1"/>
                <a:ea typeface="Lato 1"/>
                <a:cs typeface="Lato 1"/>
                <a:sym typeface="Lato 1"/>
              </a:rPr>
              <a:t>The % of revenue remaining after accounting for COGS.</a:t>
            </a:r>
          </a:p>
          <a:p>
            <a:pPr algn="l">
              <a:lnSpc>
                <a:spcPts val="3639"/>
              </a:lnSpc>
            </a:pPr>
            <a:r>
              <a:rPr lang="en-US" sz="2599" b="1">
                <a:solidFill>
                  <a:srgbClr val="C86974"/>
                </a:solidFill>
                <a:latin typeface="Lato 1 Bold"/>
                <a:ea typeface="Lato 1 Bold"/>
                <a:cs typeface="Lato 1 Bold"/>
                <a:sym typeface="Lato 1 Bold"/>
              </a:rPr>
              <a:t>Refund Rate:</a:t>
            </a:r>
            <a:r>
              <a:rPr lang="en-US" sz="2599">
                <a:solidFill>
                  <a:srgbClr val="000000"/>
                </a:solidFill>
                <a:latin typeface="Lato 1"/>
                <a:ea typeface="Lato 1"/>
                <a:cs typeface="Lato 1"/>
                <a:sym typeface="Lato 1"/>
              </a:rPr>
              <a:t> The % of transactions that result in a refund.</a:t>
            </a:r>
          </a:p>
          <a:p>
            <a:pPr algn="l">
              <a:lnSpc>
                <a:spcPts val="3639"/>
              </a:lnSpc>
            </a:pPr>
            <a:r>
              <a:rPr lang="en-US" sz="2599" b="1">
                <a:solidFill>
                  <a:srgbClr val="C86974"/>
                </a:solidFill>
                <a:latin typeface="Lato 1 Bold"/>
                <a:ea typeface="Lato 1 Bold"/>
                <a:cs typeface="Lato 1 Bold"/>
                <a:sym typeface="Lato 1 Bold"/>
              </a:rPr>
              <a:t>ROAS:</a:t>
            </a:r>
            <a:r>
              <a:rPr lang="en-US" sz="2599">
                <a:solidFill>
                  <a:srgbClr val="000000"/>
                </a:solidFill>
                <a:latin typeface="Lato 1"/>
                <a:ea typeface="Lato 1"/>
                <a:cs typeface="Lato 1"/>
                <a:sym typeface="Lato 1"/>
              </a:rPr>
              <a:t> The revenue generated for each £ spent on advertising.</a:t>
            </a:r>
          </a:p>
          <a:p>
            <a:pPr algn="l">
              <a:lnSpc>
                <a:spcPts val="3639"/>
              </a:lnSpc>
            </a:pPr>
            <a:r>
              <a:rPr lang="en-US" sz="2599" b="1">
                <a:solidFill>
                  <a:srgbClr val="C86974"/>
                </a:solidFill>
                <a:latin typeface="Lato 1 Bold"/>
                <a:ea typeface="Lato 1 Bold"/>
                <a:cs typeface="Lato 1 Bold"/>
                <a:sym typeface="Lato 1 Bold"/>
              </a:rPr>
              <a:t>Retention Rate:</a:t>
            </a:r>
            <a:r>
              <a:rPr lang="en-US" sz="2599">
                <a:solidFill>
                  <a:srgbClr val="000000"/>
                </a:solidFill>
                <a:latin typeface="Lato 1"/>
                <a:ea typeface="Lato 1"/>
                <a:cs typeface="Lato 1"/>
                <a:sym typeface="Lato 1"/>
              </a:rPr>
              <a:t> The % of customers who return to engage in subsequent months.</a:t>
            </a:r>
          </a:p>
          <a:p>
            <a:pPr algn="l">
              <a:lnSpc>
                <a:spcPts val="3639"/>
              </a:lnSpc>
              <a:spcBef>
                <a:spcPct val="0"/>
              </a:spcBef>
            </a:pPr>
            <a:r>
              <a:rPr lang="en-US" sz="2599" b="1">
                <a:solidFill>
                  <a:srgbClr val="C86974"/>
                </a:solidFill>
                <a:latin typeface="Lato 1 Bold"/>
                <a:ea typeface="Lato 1 Bold"/>
                <a:cs typeface="Lato 1 Bold"/>
                <a:sym typeface="Lato 1 Bold"/>
              </a:rPr>
              <a:t>Conversion Rate:</a:t>
            </a:r>
            <a:r>
              <a:rPr lang="en-US" sz="2599">
                <a:solidFill>
                  <a:srgbClr val="000000"/>
                </a:solidFill>
                <a:latin typeface="Lato 1"/>
                <a:ea typeface="Lato 1"/>
                <a:cs typeface="Lato 1"/>
                <a:sym typeface="Lato 1"/>
              </a:rPr>
              <a:t> The % of visitors who make a purchase after viewing an item.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A18CB8"/>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449347" y="3439292"/>
            <a:ext cx="9521923" cy="5819008"/>
          </a:xfrm>
          <a:custGeom>
            <a:avLst/>
            <a:gdLst/>
            <a:ahLst/>
            <a:cxnLst/>
            <a:rect l="l" t="t" r="r" b="b"/>
            <a:pathLst>
              <a:path w="9521923" h="5819008">
                <a:moveTo>
                  <a:pt x="0" y="0"/>
                </a:moveTo>
                <a:lnTo>
                  <a:pt x="9521923" y="0"/>
                </a:lnTo>
                <a:lnTo>
                  <a:pt x="9521923" y="5819008"/>
                </a:lnTo>
                <a:lnTo>
                  <a:pt x="0" y="5819008"/>
                </a:lnTo>
                <a:lnTo>
                  <a:pt x="0" y="0"/>
                </a:lnTo>
                <a:close/>
              </a:path>
            </a:pathLst>
          </a:custGeom>
          <a:blipFill>
            <a:blip r:embed="rId3"/>
            <a:stretch>
              <a:fillRect b="-2553"/>
            </a:stretch>
          </a:blipFill>
        </p:spPr>
        <p:txBody>
          <a:bodyPr/>
          <a:lstStyle/>
          <a:p>
            <a:endParaRPr lang="en-GB"/>
          </a:p>
        </p:txBody>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48276D"/>
                </a:solidFill>
                <a:latin typeface="Lato 2 Bold"/>
                <a:ea typeface="Lato 2 Bold"/>
                <a:cs typeface="Lato 2 Bold"/>
                <a:sym typeface="Lato 2 Bold"/>
              </a:rPr>
              <a:t>/05</a:t>
            </a:r>
          </a:p>
        </p:txBody>
      </p:sp>
      <p:sp>
        <p:nvSpPr>
          <p:cNvPr id="7" name="TextBox 7"/>
          <p:cNvSpPr txBox="1"/>
          <p:nvPr/>
        </p:nvSpPr>
        <p:spPr>
          <a:xfrm>
            <a:off x="670713" y="782319"/>
            <a:ext cx="14004258" cy="1127748"/>
          </a:xfrm>
          <a:prstGeom prst="rect">
            <a:avLst/>
          </a:prstGeom>
        </p:spPr>
        <p:txBody>
          <a:bodyPr lIns="0" tIns="0" rIns="0" bIns="0" rtlCol="0" anchor="t">
            <a:spAutoFit/>
          </a:bodyPr>
          <a:lstStyle/>
          <a:p>
            <a:pPr algn="l">
              <a:lnSpc>
                <a:spcPts val="9240"/>
              </a:lnSpc>
            </a:pPr>
            <a:r>
              <a:rPr lang="en-US" sz="6600" b="1" u="sng">
                <a:solidFill>
                  <a:srgbClr val="48276D"/>
                </a:solidFill>
                <a:latin typeface="Lato 2 Bold"/>
                <a:ea typeface="Lato 2 Bold"/>
                <a:cs typeface="Lato 2 Bold"/>
                <a:sym typeface="Lato 2 Bold"/>
              </a:rPr>
              <a:t>Customer Metrics: Retention Rate</a:t>
            </a:r>
          </a:p>
        </p:txBody>
      </p:sp>
      <p:sp>
        <p:nvSpPr>
          <p:cNvPr id="8" name="TextBox 8"/>
          <p:cNvSpPr txBox="1"/>
          <p:nvPr/>
        </p:nvSpPr>
        <p:spPr>
          <a:xfrm>
            <a:off x="9971270" y="3382142"/>
            <a:ext cx="7838879" cy="4799330"/>
          </a:xfrm>
          <a:prstGeom prst="rect">
            <a:avLst/>
          </a:prstGeom>
        </p:spPr>
        <p:txBody>
          <a:bodyPr lIns="0" tIns="0" rIns="0" bIns="0" rtlCol="0" anchor="t">
            <a:spAutoFit/>
          </a:bodyPr>
          <a:lstStyle/>
          <a:p>
            <a:pPr algn="l">
              <a:lnSpc>
                <a:spcPts val="3220"/>
              </a:lnSpc>
            </a:pPr>
            <a:r>
              <a:rPr lang="en-US" sz="2300" b="1">
                <a:solidFill>
                  <a:srgbClr val="48276D"/>
                </a:solidFill>
                <a:latin typeface="Lato 1 Bold"/>
                <a:ea typeface="Lato 1 Bold"/>
                <a:cs typeface="Lato 1 Bold"/>
                <a:sym typeface="Lato 1 Bold"/>
              </a:rPr>
              <a:t>Customer retention rate</a:t>
            </a:r>
            <a:r>
              <a:rPr lang="en-US" sz="2300">
                <a:solidFill>
                  <a:srgbClr val="000000"/>
                </a:solidFill>
                <a:latin typeface="Lato 1"/>
                <a:ea typeface="Lato 1"/>
                <a:cs typeface="Lato 1"/>
                <a:sym typeface="Lato 1"/>
              </a:rPr>
              <a:t> tells us the percentage of customers who have interacted with Prism.</a:t>
            </a:r>
          </a:p>
          <a:p>
            <a:pPr marL="496571" lvl="1" indent="-248285" algn="l">
              <a:lnSpc>
                <a:spcPts val="3220"/>
              </a:lnSpc>
              <a:buFont typeface="Arial"/>
              <a:buChar char="•"/>
            </a:pPr>
            <a:r>
              <a:rPr lang="en-US" sz="2300">
                <a:solidFill>
                  <a:srgbClr val="000000"/>
                </a:solidFill>
                <a:latin typeface="Lato 1"/>
                <a:ea typeface="Lato 1"/>
                <a:cs typeface="Lato 1"/>
                <a:sym typeface="Lato 1"/>
              </a:rPr>
              <a:t>The overall pattern shows a decrease in engagement from 2020-2021.</a:t>
            </a:r>
          </a:p>
          <a:p>
            <a:pPr marL="496571" lvl="1" indent="-248285" algn="l">
              <a:lnSpc>
                <a:spcPts val="3220"/>
              </a:lnSpc>
              <a:buFont typeface="Arial"/>
              <a:buChar char="•"/>
            </a:pPr>
            <a:r>
              <a:rPr lang="en-US" sz="2300">
                <a:solidFill>
                  <a:srgbClr val="000000"/>
                </a:solidFill>
                <a:latin typeface="Lato 1"/>
                <a:ea typeface="Lato 1"/>
                <a:cs typeface="Lato 1"/>
                <a:sym typeface="Lato 1"/>
              </a:rPr>
              <a:t>However, the retention decreases from and peaks again during December to February. The winter season is Prism’s optimal time of the year.</a:t>
            </a:r>
          </a:p>
          <a:p>
            <a:pPr marL="496571" lvl="1" indent="-248285" algn="l">
              <a:lnSpc>
                <a:spcPts val="3220"/>
              </a:lnSpc>
              <a:buFont typeface="Arial"/>
              <a:buChar char="•"/>
            </a:pPr>
            <a:r>
              <a:rPr lang="en-US" sz="2300" b="1">
                <a:solidFill>
                  <a:srgbClr val="48276D"/>
                </a:solidFill>
                <a:latin typeface="Lato 1 Bold"/>
                <a:ea typeface="Lato 1 Bold"/>
                <a:cs typeface="Lato 1 Bold"/>
                <a:sym typeface="Lato 1 Bold"/>
              </a:rPr>
              <a:t>Recommendable Action</a:t>
            </a:r>
            <a:r>
              <a:rPr lang="en-US" sz="2300">
                <a:solidFill>
                  <a:srgbClr val="48276D"/>
                </a:solidFill>
                <a:latin typeface="Lato 1"/>
                <a:ea typeface="Lato 1"/>
                <a:cs typeface="Lato 1"/>
                <a:sym typeface="Lato 1"/>
              </a:rPr>
              <a:t>: </a:t>
            </a:r>
            <a:r>
              <a:rPr lang="en-US" sz="2300">
                <a:solidFill>
                  <a:srgbClr val="000000"/>
                </a:solidFill>
                <a:latin typeface="Lato 1"/>
                <a:ea typeface="Lato 1"/>
                <a:cs typeface="Lato 1"/>
                <a:sym typeface="Lato 1"/>
              </a:rPr>
              <a:t>focus on improving advertisements and promotion outside of the winter season, i.e. spring, summer, to attract new customers. </a:t>
            </a:r>
          </a:p>
          <a:p>
            <a:pPr marL="993141" lvl="2" indent="-331047" algn="l">
              <a:lnSpc>
                <a:spcPts val="3220"/>
              </a:lnSpc>
              <a:buFont typeface="Arial"/>
              <a:buChar char="⚬"/>
            </a:pPr>
            <a:r>
              <a:rPr lang="en-US" sz="2300">
                <a:solidFill>
                  <a:srgbClr val="000000"/>
                </a:solidFill>
                <a:latin typeface="Lato 1"/>
                <a:ea typeface="Lato 1"/>
                <a:cs typeface="Lato 1"/>
                <a:sym typeface="Lato 1"/>
              </a:rPr>
              <a:t>Offer promotions and personalised bounce-back offers during the June/July.</a:t>
            </a:r>
            <a:r>
              <a:rPr lang="en-US" sz="2300">
                <a:solidFill>
                  <a:srgbClr val="48276D"/>
                </a:solidFill>
                <a:latin typeface="Lato 1"/>
                <a:ea typeface="Lato 1"/>
                <a:cs typeface="Lato 1"/>
                <a:sym typeface="Lato 1"/>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A18CB8"/>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91082" y="3310387"/>
            <a:ext cx="9063302" cy="6410974"/>
          </a:xfrm>
          <a:custGeom>
            <a:avLst/>
            <a:gdLst/>
            <a:ahLst/>
            <a:cxnLst/>
            <a:rect l="l" t="t" r="r" b="b"/>
            <a:pathLst>
              <a:path w="9063302" h="6410974">
                <a:moveTo>
                  <a:pt x="0" y="0"/>
                </a:moveTo>
                <a:lnTo>
                  <a:pt x="9063302" y="0"/>
                </a:lnTo>
                <a:lnTo>
                  <a:pt x="9063302" y="6410974"/>
                </a:lnTo>
                <a:lnTo>
                  <a:pt x="0" y="6410974"/>
                </a:lnTo>
                <a:lnTo>
                  <a:pt x="0" y="0"/>
                </a:lnTo>
                <a:close/>
              </a:path>
            </a:pathLst>
          </a:custGeom>
          <a:blipFill>
            <a:blip r:embed="rId3"/>
            <a:stretch>
              <a:fillRect/>
            </a:stretch>
          </a:blipFill>
        </p:spPr>
        <p:txBody>
          <a:bodyPr/>
          <a:lstStyle/>
          <a:p>
            <a:endParaRPr lang="en-GB"/>
          </a:p>
        </p:txBody>
      </p:sp>
      <p:sp>
        <p:nvSpPr>
          <p:cNvPr id="6" name="TextBox 6"/>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48276D"/>
                </a:solidFill>
                <a:latin typeface="Lato 2 Bold"/>
                <a:ea typeface="Lato 2 Bold"/>
                <a:cs typeface="Lato 2 Bold"/>
                <a:sym typeface="Lato 2 Bold"/>
              </a:rPr>
              <a:t>/06</a:t>
            </a:r>
          </a:p>
        </p:txBody>
      </p:sp>
      <p:sp>
        <p:nvSpPr>
          <p:cNvPr id="7" name="TextBox 7"/>
          <p:cNvSpPr txBox="1"/>
          <p:nvPr/>
        </p:nvSpPr>
        <p:spPr>
          <a:xfrm>
            <a:off x="670713" y="782319"/>
            <a:ext cx="14004258" cy="1127748"/>
          </a:xfrm>
          <a:prstGeom prst="rect">
            <a:avLst/>
          </a:prstGeom>
        </p:spPr>
        <p:txBody>
          <a:bodyPr lIns="0" tIns="0" rIns="0" bIns="0" rtlCol="0" anchor="t">
            <a:spAutoFit/>
          </a:bodyPr>
          <a:lstStyle/>
          <a:p>
            <a:pPr algn="l">
              <a:lnSpc>
                <a:spcPts val="9240"/>
              </a:lnSpc>
            </a:pPr>
            <a:r>
              <a:rPr lang="en-US" sz="6600" b="1" u="sng">
                <a:solidFill>
                  <a:srgbClr val="48276D"/>
                </a:solidFill>
                <a:latin typeface="Lato 2 Bold"/>
                <a:ea typeface="Lato 2 Bold"/>
                <a:cs typeface="Lato 2 Bold"/>
                <a:sym typeface="Lato 2 Bold"/>
              </a:rPr>
              <a:t>Customer Metrics: Conversion Rate</a:t>
            </a:r>
          </a:p>
        </p:txBody>
      </p:sp>
      <p:sp>
        <p:nvSpPr>
          <p:cNvPr id="8" name="TextBox 8"/>
          <p:cNvSpPr txBox="1"/>
          <p:nvPr/>
        </p:nvSpPr>
        <p:spPr>
          <a:xfrm>
            <a:off x="9592109" y="3253237"/>
            <a:ext cx="8049912" cy="4399280"/>
          </a:xfrm>
          <a:prstGeom prst="rect">
            <a:avLst/>
          </a:prstGeom>
        </p:spPr>
        <p:txBody>
          <a:bodyPr lIns="0" tIns="0" rIns="0" bIns="0" rtlCol="0" anchor="t">
            <a:spAutoFit/>
          </a:bodyPr>
          <a:lstStyle/>
          <a:p>
            <a:pPr algn="l">
              <a:lnSpc>
                <a:spcPts val="3220"/>
              </a:lnSpc>
            </a:pPr>
            <a:r>
              <a:rPr lang="en-US" sz="2300">
                <a:solidFill>
                  <a:srgbClr val="48276D"/>
                </a:solidFill>
                <a:latin typeface="Lato 1"/>
                <a:ea typeface="Lato 1"/>
                <a:cs typeface="Lato 1"/>
                <a:sym typeface="Lato 1"/>
              </a:rPr>
              <a:t>The </a:t>
            </a:r>
            <a:r>
              <a:rPr lang="en-US" sz="2300" b="1">
                <a:solidFill>
                  <a:srgbClr val="48276D"/>
                </a:solidFill>
                <a:latin typeface="Lato 1 Bold"/>
                <a:ea typeface="Lato 1 Bold"/>
                <a:cs typeface="Lato 1 Bold"/>
                <a:sym typeface="Lato 1 Bold"/>
              </a:rPr>
              <a:t>conversion rate,</a:t>
            </a:r>
            <a:r>
              <a:rPr lang="en-US" sz="2300">
                <a:solidFill>
                  <a:srgbClr val="48276D"/>
                </a:solidFill>
                <a:latin typeface="Lato 1"/>
                <a:ea typeface="Lato 1"/>
                <a:cs typeface="Lato 1"/>
                <a:sym typeface="Lato 1"/>
              </a:rPr>
              <a:t> however, runs in contrast with the retention rate. In winter, although our existing customers are more engaged, they’re not in favour of completing purchases.</a:t>
            </a:r>
          </a:p>
          <a:p>
            <a:pPr marL="496571" lvl="1" indent="-248285" algn="l">
              <a:lnSpc>
                <a:spcPts val="3220"/>
              </a:lnSpc>
              <a:buFont typeface="Arial"/>
              <a:buChar char="•"/>
            </a:pPr>
            <a:r>
              <a:rPr lang="en-US" sz="2300">
                <a:solidFill>
                  <a:srgbClr val="48276D"/>
                </a:solidFill>
                <a:latin typeface="Lato 1"/>
                <a:ea typeface="Lato 1"/>
                <a:cs typeface="Lato 1"/>
                <a:sym typeface="Lato 1"/>
              </a:rPr>
              <a:t>Seasonal demand drives conversions in summer.</a:t>
            </a:r>
          </a:p>
          <a:p>
            <a:pPr marL="496571" lvl="1" indent="-248285" algn="l">
              <a:lnSpc>
                <a:spcPts val="3220"/>
              </a:lnSpc>
              <a:buFont typeface="Arial"/>
              <a:buChar char="•"/>
            </a:pPr>
            <a:r>
              <a:rPr lang="en-US" sz="2300">
                <a:solidFill>
                  <a:srgbClr val="48276D"/>
                </a:solidFill>
                <a:latin typeface="Lato 1"/>
                <a:ea typeface="Lato 1"/>
                <a:cs typeface="Lato 1"/>
                <a:sym typeface="Lato 1"/>
              </a:rPr>
              <a:t>Winter retention reflects our core customer base.</a:t>
            </a:r>
          </a:p>
          <a:p>
            <a:pPr marL="496571" lvl="1" indent="-248285" algn="l">
              <a:lnSpc>
                <a:spcPts val="3220"/>
              </a:lnSpc>
              <a:buFont typeface="Arial"/>
              <a:buChar char="•"/>
            </a:pPr>
            <a:r>
              <a:rPr lang="en-US" sz="2300" b="1">
                <a:solidFill>
                  <a:srgbClr val="48276D"/>
                </a:solidFill>
                <a:latin typeface="Lato 1 Bold"/>
                <a:ea typeface="Lato 1 Bold"/>
                <a:cs typeface="Lato 1 Bold"/>
                <a:sym typeface="Lato 1 Bold"/>
              </a:rPr>
              <a:t>Recommendable Action</a:t>
            </a:r>
            <a:r>
              <a:rPr lang="en-US" sz="2300">
                <a:solidFill>
                  <a:srgbClr val="48276D"/>
                </a:solidFill>
                <a:latin typeface="Lato 1"/>
                <a:ea typeface="Lato 1"/>
                <a:cs typeface="Lato 1"/>
                <a:sym typeface="Lato 1"/>
              </a:rPr>
              <a:t>: bridge the gap and align winter/summer strategies. </a:t>
            </a:r>
          </a:p>
          <a:p>
            <a:pPr marL="993141" lvl="2" indent="-331047" algn="l">
              <a:lnSpc>
                <a:spcPts val="3220"/>
              </a:lnSpc>
              <a:buFont typeface="Arial"/>
              <a:buChar char="⚬"/>
            </a:pPr>
            <a:r>
              <a:rPr lang="en-US" sz="2300">
                <a:solidFill>
                  <a:srgbClr val="48276D"/>
                </a:solidFill>
                <a:latin typeface="Lato 1"/>
                <a:ea typeface="Lato 1"/>
                <a:cs typeface="Lato 1"/>
                <a:sym typeface="Lato 1"/>
              </a:rPr>
              <a:t>Investigate difference in customer behaviour and the ‘why?’ with post-purchase surveys. </a:t>
            </a:r>
          </a:p>
          <a:p>
            <a:pPr marL="993141" lvl="2" indent="-331047" algn="l">
              <a:lnSpc>
                <a:spcPts val="3220"/>
              </a:lnSpc>
              <a:buFont typeface="Arial"/>
              <a:buChar char="⚬"/>
            </a:pPr>
            <a:r>
              <a:rPr lang="en-US" sz="2300">
                <a:solidFill>
                  <a:srgbClr val="48276D"/>
                </a:solidFill>
                <a:latin typeface="Lato 1"/>
                <a:ea typeface="Lato 1"/>
                <a:cs typeface="Lato 1"/>
                <a:sym typeface="Lato 1"/>
              </a:rPr>
              <a:t>Implement loyalty programs to encourage repeat business.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A3FBE5"/>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89066" y="2899093"/>
            <a:ext cx="7042962" cy="7387907"/>
          </a:xfrm>
          <a:custGeom>
            <a:avLst/>
            <a:gdLst/>
            <a:ahLst/>
            <a:cxnLst/>
            <a:rect l="l" t="t" r="r" b="b"/>
            <a:pathLst>
              <a:path w="7042962" h="7387907">
                <a:moveTo>
                  <a:pt x="0" y="0"/>
                </a:moveTo>
                <a:lnTo>
                  <a:pt x="7042962" y="0"/>
                </a:lnTo>
                <a:lnTo>
                  <a:pt x="7042962" y="7387907"/>
                </a:lnTo>
                <a:lnTo>
                  <a:pt x="0" y="7387907"/>
                </a:lnTo>
                <a:lnTo>
                  <a:pt x="0" y="0"/>
                </a:lnTo>
                <a:close/>
              </a:path>
            </a:pathLst>
          </a:custGeom>
          <a:blipFill>
            <a:blip r:embed="rId3"/>
            <a:stretch>
              <a:fillRect l="-10423" t="-12267" r="-5324" b="-4275"/>
            </a:stretch>
          </a:blipFill>
        </p:spPr>
        <p:txBody>
          <a:bodyPr/>
          <a:lstStyle/>
          <a:p>
            <a:endParaRPr lang="en-GB"/>
          </a:p>
        </p:txBody>
      </p:sp>
      <p:sp>
        <p:nvSpPr>
          <p:cNvPr id="6" name="TextBox 6"/>
          <p:cNvSpPr txBox="1"/>
          <p:nvPr/>
        </p:nvSpPr>
        <p:spPr>
          <a:xfrm>
            <a:off x="670713" y="782319"/>
            <a:ext cx="14004258" cy="1127748"/>
          </a:xfrm>
          <a:prstGeom prst="rect">
            <a:avLst/>
          </a:prstGeom>
        </p:spPr>
        <p:txBody>
          <a:bodyPr lIns="0" tIns="0" rIns="0" bIns="0" rtlCol="0" anchor="t">
            <a:spAutoFit/>
          </a:bodyPr>
          <a:lstStyle/>
          <a:p>
            <a:pPr algn="l">
              <a:lnSpc>
                <a:spcPts val="9240"/>
              </a:lnSpc>
            </a:pPr>
            <a:r>
              <a:rPr lang="en-US" sz="6600" b="1" u="sng">
                <a:solidFill>
                  <a:srgbClr val="116C72"/>
                </a:solidFill>
                <a:latin typeface="Lato 2 Bold"/>
                <a:ea typeface="Lato 2 Bold"/>
                <a:cs typeface="Lato 2 Bold"/>
                <a:sym typeface="Lato 2 Bold"/>
              </a:rPr>
              <a:t>Business Metrics: Profit Margin</a:t>
            </a:r>
          </a:p>
        </p:txBody>
      </p:sp>
      <p:sp>
        <p:nvSpPr>
          <p:cNvPr id="7" name="TextBox 7"/>
          <p:cNvSpPr txBox="1"/>
          <p:nvPr/>
        </p:nvSpPr>
        <p:spPr>
          <a:xfrm>
            <a:off x="7900688" y="5086350"/>
            <a:ext cx="9155524" cy="2399030"/>
          </a:xfrm>
          <a:prstGeom prst="rect">
            <a:avLst/>
          </a:prstGeom>
        </p:spPr>
        <p:txBody>
          <a:bodyPr lIns="0" tIns="0" rIns="0" bIns="0" rtlCol="0" anchor="t">
            <a:spAutoFit/>
          </a:bodyPr>
          <a:lstStyle/>
          <a:p>
            <a:pPr algn="l">
              <a:lnSpc>
                <a:spcPts val="3219"/>
              </a:lnSpc>
            </a:pPr>
            <a:r>
              <a:rPr lang="en-US" sz="2299">
                <a:solidFill>
                  <a:srgbClr val="000000"/>
                </a:solidFill>
                <a:latin typeface="Lato 1"/>
                <a:ea typeface="Lato 1"/>
                <a:cs typeface="Lato 1"/>
                <a:sym typeface="Lato 1"/>
              </a:rPr>
              <a:t>This shows that there are notable Fluctuations in the </a:t>
            </a:r>
            <a:r>
              <a:rPr lang="en-US" sz="2299" b="1">
                <a:solidFill>
                  <a:srgbClr val="000000"/>
                </a:solidFill>
                <a:latin typeface="Lato 1 Bold"/>
                <a:ea typeface="Lato 1 Bold"/>
                <a:cs typeface="Lato 1 Bold"/>
                <a:sym typeface="Lato 1 Bold"/>
              </a:rPr>
              <a:t>profit margin</a:t>
            </a:r>
            <a:r>
              <a:rPr lang="en-US" sz="2299">
                <a:solidFill>
                  <a:srgbClr val="000000"/>
                </a:solidFill>
                <a:latin typeface="Lato 1"/>
                <a:ea typeface="Lato 1"/>
                <a:cs typeface="Lato 1"/>
                <a:sym typeface="Lato 1"/>
              </a:rPr>
              <a:t> from Jan 2020 to 2021. </a:t>
            </a:r>
          </a:p>
          <a:p>
            <a:pPr marL="496567" lvl="1" indent="-248284" algn="l">
              <a:lnSpc>
                <a:spcPts val="3219"/>
              </a:lnSpc>
              <a:buFont typeface="Arial"/>
              <a:buChar char="•"/>
            </a:pPr>
            <a:r>
              <a:rPr lang="en-US" sz="2299" b="1">
                <a:solidFill>
                  <a:srgbClr val="000000"/>
                </a:solidFill>
                <a:latin typeface="Lato 1 Bold"/>
                <a:ea typeface="Lato 1 Bold"/>
                <a:cs typeface="Lato 1 Bold"/>
                <a:sym typeface="Lato 1 Bold"/>
              </a:rPr>
              <a:t>Mid 2020: </a:t>
            </a:r>
            <a:r>
              <a:rPr lang="en-US" sz="2299">
                <a:solidFill>
                  <a:srgbClr val="000000"/>
                </a:solidFill>
                <a:latin typeface="Lato 1"/>
                <a:ea typeface="Lato 1"/>
                <a:cs typeface="Lato 1"/>
                <a:sym typeface="Lato 1"/>
              </a:rPr>
              <a:t>Sharp decline below 46%, likely due to operational costs, or shifts in pricing strategies?</a:t>
            </a:r>
          </a:p>
          <a:p>
            <a:pPr marL="496567" lvl="1" indent="-248284" algn="l">
              <a:lnSpc>
                <a:spcPts val="3219"/>
              </a:lnSpc>
              <a:buFont typeface="Arial"/>
              <a:buChar char="•"/>
            </a:pPr>
            <a:r>
              <a:rPr lang="en-US" sz="2299" b="1">
                <a:solidFill>
                  <a:srgbClr val="000000"/>
                </a:solidFill>
                <a:latin typeface="Lato 1 Bold"/>
                <a:ea typeface="Lato 1 Bold"/>
                <a:cs typeface="Lato 1 Bold"/>
                <a:sym typeface="Lato 1 Bold"/>
              </a:rPr>
              <a:t>End 2021:</a:t>
            </a:r>
            <a:r>
              <a:rPr lang="en-US" sz="2299">
                <a:solidFill>
                  <a:srgbClr val="000000"/>
                </a:solidFill>
                <a:latin typeface="Lato 1"/>
                <a:ea typeface="Lato 1"/>
                <a:cs typeface="Lato 1"/>
                <a:sym typeface="Lato 1"/>
              </a:rPr>
              <a:t> Recovering to over 52%, indicating improved cost management or pricing stratergies</a:t>
            </a:r>
          </a:p>
        </p:txBody>
      </p:sp>
      <p:sp>
        <p:nvSpPr>
          <p:cNvPr id="8" name="TextBox 8"/>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116C72"/>
                </a:solidFill>
                <a:latin typeface="Lato 2 Bold"/>
                <a:ea typeface="Lato 2 Bold"/>
                <a:cs typeface="Lato 2 Bold"/>
                <a:sym typeface="Lato 2 Bold"/>
              </a:rPr>
              <a:t>/07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A3FBE5"/>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70713" y="3199561"/>
            <a:ext cx="6226503" cy="6716457"/>
          </a:xfrm>
          <a:custGeom>
            <a:avLst/>
            <a:gdLst/>
            <a:ahLst/>
            <a:cxnLst/>
            <a:rect l="l" t="t" r="r" b="b"/>
            <a:pathLst>
              <a:path w="6226503" h="6716457">
                <a:moveTo>
                  <a:pt x="0" y="0"/>
                </a:moveTo>
                <a:lnTo>
                  <a:pt x="6226503" y="0"/>
                </a:lnTo>
                <a:lnTo>
                  <a:pt x="6226503" y="6716457"/>
                </a:lnTo>
                <a:lnTo>
                  <a:pt x="0" y="6716457"/>
                </a:lnTo>
                <a:lnTo>
                  <a:pt x="0" y="0"/>
                </a:lnTo>
                <a:close/>
              </a:path>
            </a:pathLst>
          </a:custGeom>
          <a:blipFill>
            <a:blip r:embed="rId3"/>
            <a:stretch>
              <a:fillRect l="-2950" t="-2298" r="-4792" b="-2024"/>
            </a:stretch>
          </a:blipFill>
        </p:spPr>
        <p:txBody>
          <a:bodyPr/>
          <a:lstStyle/>
          <a:p>
            <a:endParaRPr lang="en-GB"/>
          </a:p>
        </p:txBody>
      </p:sp>
      <p:sp>
        <p:nvSpPr>
          <p:cNvPr id="6" name="TextBox 6"/>
          <p:cNvSpPr txBox="1"/>
          <p:nvPr/>
        </p:nvSpPr>
        <p:spPr>
          <a:xfrm>
            <a:off x="670713" y="782319"/>
            <a:ext cx="14004258" cy="1127748"/>
          </a:xfrm>
          <a:prstGeom prst="rect">
            <a:avLst/>
          </a:prstGeom>
        </p:spPr>
        <p:txBody>
          <a:bodyPr lIns="0" tIns="0" rIns="0" bIns="0" rtlCol="0" anchor="t">
            <a:spAutoFit/>
          </a:bodyPr>
          <a:lstStyle/>
          <a:p>
            <a:pPr algn="l">
              <a:lnSpc>
                <a:spcPts val="9240"/>
              </a:lnSpc>
            </a:pPr>
            <a:r>
              <a:rPr lang="en-US" sz="6600" b="1" u="sng">
                <a:solidFill>
                  <a:srgbClr val="116C72"/>
                </a:solidFill>
                <a:latin typeface="Lato 2 Bold"/>
                <a:ea typeface="Lato 2 Bold"/>
                <a:cs typeface="Lato 2 Bold"/>
                <a:sym typeface="Lato 2 Bold"/>
              </a:rPr>
              <a:t>Business Metrics: Refund Rate</a:t>
            </a:r>
          </a:p>
        </p:txBody>
      </p:sp>
      <p:sp>
        <p:nvSpPr>
          <p:cNvPr id="7" name="TextBox 7"/>
          <p:cNvSpPr txBox="1"/>
          <p:nvPr/>
        </p:nvSpPr>
        <p:spPr>
          <a:xfrm>
            <a:off x="7672842" y="3706494"/>
            <a:ext cx="9473927" cy="2778761"/>
          </a:xfrm>
          <a:prstGeom prst="rect">
            <a:avLst/>
          </a:prstGeom>
        </p:spPr>
        <p:txBody>
          <a:bodyPr lIns="0" tIns="0" rIns="0" bIns="0" rtlCol="0" anchor="t">
            <a:spAutoFit/>
          </a:bodyPr>
          <a:lstStyle/>
          <a:p>
            <a:pPr marL="496566" lvl="1" indent="-248283" algn="l">
              <a:lnSpc>
                <a:spcPts val="3679"/>
              </a:lnSpc>
              <a:spcBef>
                <a:spcPct val="0"/>
              </a:spcBef>
              <a:buFont typeface="Arial"/>
              <a:buChar char="•"/>
            </a:pPr>
            <a:r>
              <a:rPr lang="en-US" sz="2299" u="none" strike="noStrike">
                <a:solidFill>
                  <a:srgbClr val="4D4D4D"/>
                </a:solidFill>
                <a:latin typeface="Lato 2"/>
                <a:ea typeface="Lato 2"/>
                <a:cs typeface="Lato 2"/>
                <a:sym typeface="Lato 2"/>
              </a:rPr>
              <a:t>Fluctuations observed in </a:t>
            </a:r>
            <a:r>
              <a:rPr lang="en-US" sz="2299" b="1" u="none" strike="noStrike">
                <a:solidFill>
                  <a:srgbClr val="4D4D4D"/>
                </a:solidFill>
                <a:latin typeface="Lato 2 Bold"/>
                <a:ea typeface="Lato 2 Bold"/>
                <a:cs typeface="Lato 2 Bold"/>
                <a:sym typeface="Lato 2 Bold"/>
              </a:rPr>
              <a:t>refund rates</a:t>
            </a:r>
            <a:r>
              <a:rPr lang="en-US" sz="2299" u="none" strike="noStrike">
                <a:solidFill>
                  <a:srgbClr val="4D4D4D"/>
                </a:solidFill>
                <a:latin typeface="Lato 2"/>
                <a:ea typeface="Lato 2"/>
                <a:cs typeface="Lato 2"/>
                <a:sym typeface="Lato 2"/>
              </a:rPr>
              <a:t> between Jan 2020 and 2021.</a:t>
            </a:r>
          </a:p>
          <a:p>
            <a:pPr marL="496566" lvl="1" indent="-248283" algn="l">
              <a:lnSpc>
                <a:spcPts val="3679"/>
              </a:lnSpc>
              <a:spcBef>
                <a:spcPct val="0"/>
              </a:spcBef>
              <a:buFont typeface="Arial"/>
              <a:buChar char="•"/>
            </a:pPr>
            <a:r>
              <a:rPr lang="en-US" sz="2299" b="1" u="none" strike="noStrike">
                <a:solidFill>
                  <a:srgbClr val="4D4D4D"/>
                </a:solidFill>
                <a:latin typeface="Lato 2 Bold"/>
                <a:ea typeface="Lato 2 Bold"/>
                <a:cs typeface="Lato 2 Bold"/>
                <a:sym typeface="Lato 2 Bold"/>
              </a:rPr>
              <a:t>Mid-2021</a:t>
            </a:r>
            <a:r>
              <a:rPr lang="en-US" sz="2299" u="none" strike="noStrike">
                <a:solidFill>
                  <a:srgbClr val="4D4D4D"/>
                </a:solidFill>
                <a:latin typeface="Lato 2"/>
                <a:ea typeface="Lato 2"/>
                <a:cs typeface="Lato 2"/>
                <a:sym typeface="Lato 2"/>
              </a:rPr>
              <a:t>: Peak above 35%, signaling potential product or service issues.</a:t>
            </a:r>
          </a:p>
          <a:p>
            <a:pPr marL="496566" lvl="1" indent="-248283" algn="l">
              <a:lnSpc>
                <a:spcPts val="3679"/>
              </a:lnSpc>
              <a:spcBef>
                <a:spcPct val="0"/>
              </a:spcBef>
              <a:buFont typeface="Arial"/>
              <a:buChar char="•"/>
            </a:pPr>
            <a:r>
              <a:rPr lang="en-US" sz="2299" b="1" u="none" strike="noStrike">
                <a:solidFill>
                  <a:srgbClr val="4D4D4D"/>
                </a:solidFill>
                <a:latin typeface="Lato 2 Bold"/>
                <a:ea typeface="Lato 2 Bold"/>
                <a:cs typeface="Lato 2 Bold"/>
                <a:sym typeface="Lato 2 Bold"/>
              </a:rPr>
              <a:t>End-2021:</a:t>
            </a:r>
            <a:r>
              <a:rPr lang="en-US" sz="2299" u="none" strike="noStrike">
                <a:solidFill>
                  <a:srgbClr val="4D4D4D"/>
                </a:solidFill>
                <a:latin typeface="Lato 2"/>
                <a:ea typeface="Lato 2"/>
                <a:cs typeface="Lato 2"/>
                <a:sym typeface="Lato 2"/>
              </a:rPr>
              <a:t> Sharp decline below 20%, suggesting improved processes.</a:t>
            </a:r>
          </a:p>
          <a:p>
            <a:pPr marL="496566" lvl="1" indent="-248283" algn="l">
              <a:lnSpc>
                <a:spcPts val="3679"/>
              </a:lnSpc>
              <a:spcBef>
                <a:spcPct val="0"/>
              </a:spcBef>
              <a:buFont typeface="Arial"/>
              <a:buChar char="•"/>
            </a:pPr>
            <a:r>
              <a:rPr lang="en-US" sz="2299" u="none" strike="noStrike">
                <a:solidFill>
                  <a:srgbClr val="4D4D4D"/>
                </a:solidFill>
                <a:latin typeface="Lato 2"/>
                <a:ea typeface="Lato 2"/>
                <a:cs typeface="Lato 2"/>
                <a:sym typeface="Lato 2"/>
              </a:rPr>
              <a:t>High refund rates could be linked to product quality, unmet customer expectation, or delivery/logistical issues? </a:t>
            </a:r>
          </a:p>
        </p:txBody>
      </p:sp>
      <p:sp>
        <p:nvSpPr>
          <p:cNvPr id="8" name="TextBox 8"/>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116C72"/>
                </a:solidFill>
                <a:latin typeface="Lato 2 Bold"/>
                <a:ea typeface="Lato 2 Bold"/>
                <a:cs typeface="Lato 2 Bold"/>
                <a:sym typeface="Lato 2 Bold"/>
              </a:rPr>
              <a:t>/08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5835002" y="-9655511"/>
            <a:ext cx="6617996" cy="18288000"/>
            <a:chOff x="0" y="0"/>
            <a:chExt cx="1743011" cy="4816593"/>
          </a:xfrm>
        </p:grpSpPr>
        <p:sp>
          <p:nvSpPr>
            <p:cNvPr id="3" name="Freeform 3"/>
            <p:cNvSpPr/>
            <p:nvPr/>
          </p:nvSpPr>
          <p:spPr>
            <a:xfrm>
              <a:off x="0" y="0"/>
              <a:ext cx="1743011" cy="4816592"/>
            </a:xfrm>
            <a:custGeom>
              <a:avLst/>
              <a:gdLst/>
              <a:ahLst/>
              <a:cxnLst/>
              <a:rect l="l" t="t" r="r" b="b"/>
              <a:pathLst>
                <a:path w="1743011" h="4816592">
                  <a:moveTo>
                    <a:pt x="0" y="0"/>
                  </a:moveTo>
                  <a:lnTo>
                    <a:pt x="1743011" y="0"/>
                  </a:lnTo>
                  <a:lnTo>
                    <a:pt x="1743011" y="4816592"/>
                  </a:lnTo>
                  <a:lnTo>
                    <a:pt x="0" y="4816592"/>
                  </a:lnTo>
                  <a:close/>
                </a:path>
              </a:pathLst>
            </a:custGeom>
            <a:solidFill>
              <a:srgbClr val="A3FBE5"/>
            </a:solidFill>
          </p:spPr>
          <p:txBody>
            <a:bodyPr/>
            <a:lstStyle/>
            <a:p>
              <a:endParaRPr lang="en-GB"/>
            </a:p>
          </p:txBody>
        </p:sp>
        <p:sp>
          <p:nvSpPr>
            <p:cNvPr id="4" name="TextBox 4"/>
            <p:cNvSpPr txBox="1"/>
            <p:nvPr/>
          </p:nvSpPr>
          <p:spPr>
            <a:xfrm>
              <a:off x="0" y="-38100"/>
              <a:ext cx="1743011" cy="485469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633018" y="2994059"/>
            <a:ext cx="7039824" cy="7096369"/>
          </a:xfrm>
          <a:custGeom>
            <a:avLst/>
            <a:gdLst/>
            <a:ahLst/>
            <a:cxnLst/>
            <a:rect l="l" t="t" r="r" b="b"/>
            <a:pathLst>
              <a:path w="7039824" h="7096369">
                <a:moveTo>
                  <a:pt x="0" y="0"/>
                </a:moveTo>
                <a:lnTo>
                  <a:pt x="7039824" y="0"/>
                </a:lnTo>
                <a:lnTo>
                  <a:pt x="7039824" y="7096369"/>
                </a:lnTo>
                <a:lnTo>
                  <a:pt x="0" y="7096369"/>
                </a:lnTo>
                <a:lnTo>
                  <a:pt x="0" y="0"/>
                </a:lnTo>
                <a:close/>
              </a:path>
            </a:pathLst>
          </a:custGeom>
          <a:blipFill>
            <a:blip r:embed="rId3"/>
            <a:stretch>
              <a:fillRect/>
            </a:stretch>
          </a:blipFill>
        </p:spPr>
        <p:txBody>
          <a:bodyPr/>
          <a:lstStyle/>
          <a:p>
            <a:endParaRPr lang="en-GB"/>
          </a:p>
        </p:txBody>
      </p:sp>
      <p:sp>
        <p:nvSpPr>
          <p:cNvPr id="6" name="TextBox 6"/>
          <p:cNvSpPr txBox="1"/>
          <p:nvPr/>
        </p:nvSpPr>
        <p:spPr>
          <a:xfrm>
            <a:off x="670713" y="782319"/>
            <a:ext cx="14004258" cy="1127748"/>
          </a:xfrm>
          <a:prstGeom prst="rect">
            <a:avLst/>
          </a:prstGeom>
        </p:spPr>
        <p:txBody>
          <a:bodyPr lIns="0" tIns="0" rIns="0" bIns="0" rtlCol="0" anchor="t">
            <a:spAutoFit/>
          </a:bodyPr>
          <a:lstStyle/>
          <a:p>
            <a:pPr algn="l">
              <a:lnSpc>
                <a:spcPts val="9240"/>
              </a:lnSpc>
            </a:pPr>
            <a:r>
              <a:rPr lang="en-US" sz="6600" b="1" u="sng">
                <a:solidFill>
                  <a:srgbClr val="116C72"/>
                </a:solidFill>
                <a:latin typeface="Lato 2 Bold"/>
                <a:ea typeface="Lato 2 Bold"/>
                <a:cs typeface="Lato 2 Bold"/>
                <a:sym typeface="Lato 2 Bold"/>
              </a:rPr>
              <a:t>Business Metrics: ROAS</a:t>
            </a:r>
          </a:p>
        </p:txBody>
      </p:sp>
      <p:sp>
        <p:nvSpPr>
          <p:cNvPr id="7" name="TextBox 7"/>
          <p:cNvSpPr txBox="1"/>
          <p:nvPr/>
        </p:nvSpPr>
        <p:spPr>
          <a:xfrm>
            <a:off x="7672842" y="4415848"/>
            <a:ext cx="9586458" cy="3712211"/>
          </a:xfrm>
          <a:prstGeom prst="rect">
            <a:avLst/>
          </a:prstGeom>
        </p:spPr>
        <p:txBody>
          <a:bodyPr lIns="0" tIns="0" rIns="0" bIns="0" rtlCol="0" anchor="t">
            <a:spAutoFit/>
          </a:bodyPr>
          <a:lstStyle/>
          <a:p>
            <a:pPr marL="496566" lvl="1" indent="-248283" algn="l">
              <a:lnSpc>
                <a:spcPts val="3679"/>
              </a:lnSpc>
              <a:buFont typeface="Arial"/>
              <a:buChar char="•"/>
            </a:pPr>
            <a:r>
              <a:rPr lang="en-US" sz="2299">
                <a:solidFill>
                  <a:srgbClr val="4D4D4D"/>
                </a:solidFill>
                <a:latin typeface="Lato 2"/>
                <a:ea typeface="Lato 2"/>
                <a:cs typeface="Lato 2"/>
                <a:sym typeface="Lato 2"/>
              </a:rPr>
              <a:t>Meta outperforms Google in ROAS for most periods from July 2020 onward.</a:t>
            </a:r>
          </a:p>
          <a:p>
            <a:pPr marL="496566" lvl="1" indent="-248283" algn="l">
              <a:lnSpc>
                <a:spcPts val="3679"/>
              </a:lnSpc>
              <a:buFont typeface="Arial"/>
              <a:buChar char="•"/>
            </a:pPr>
            <a:r>
              <a:rPr lang="en-US" sz="2299">
                <a:solidFill>
                  <a:srgbClr val="4D4D4D"/>
                </a:solidFill>
                <a:latin typeface="Lato 2"/>
                <a:ea typeface="Lato 2"/>
                <a:cs typeface="Lato 2"/>
                <a:sym typeface="Lato 2"/>
              </a:rPr>
              <a:t>Google achieves 100% ROAS from January to July 2020, fully recovering its ad spend during this period.</a:t>
            </a:r>
          </a:p>
          <a:p>
            <a:pPr marL="496566" lvl="1" indent="-248283" algn="l">
              <a:lnSpc>
                <a:spcPts val="3679"/>
              </a:lnSpc>
              <a:buFont typeface="Arial"/>
              <a:buChar char="•"/>
            </a:pPr>
            <a:r>
              <a:rPr lang="en-US" sz="2299">
                <a:solidFill>
                  <a:srgbClr val="4D4D4D"/>
                </a:solidFill>
                <a:latin typeface="Lato 2"/>
                <a:ea typeface="Lato 2"/>
                <a:cs typeface="Lato 2"/>
                <a:sym typeface="Lato 2"/>
              </a:rPr>
              <a:t>Fluctuations observed in ROAS across both platforms, with closer competition in some months (e.g., April 2021).</a:t>
            </a:r>
          </a:p>
          <a:p>
            <a:pPr marL="496566" lvl="1" indent="-248283" algn="l">
              <a:lnSpc>
                <a:spcPts val="3679"/>
              </a:lnSpc>
              <a:spcBef>
                <a:spcPct val="0"/>
              </a:spcBef>
              <a:buFont typeface="Arial"/>
              <a:buChar char="•"/>
            </a:pPr>
            <a:r>
              <a:rPr lang="en-US" sz="2299" b="1">
                <a:solidFill>
                  <a:srgbClr val="4D4D4D"/>
                </a:solidFill>
                <a:latin typeface="Lato 2 Bold"/>
                <a:ea typeface="Lato 2 Bold"/>
                <a:cs typeface="Lato 2 Bold"/>
                <a:sym typeface="Lato 2 Bold"/>
              </a:rPr>
              <a:t>Key Insight:</a:t>
            </a:r>
            <a:r>
              <a:rPr lang="en-US" sz="2299">
                <a:solidFill>
                  <a:srgbClr val="4D4D4D"/>
                </a:solidFill>
                <a:latin typeface="Lato 2"/>
                <a:ea typeface="Lato 2"/>
                <a:cs typeface="Lato 2"/>
                <a:sym typeface="Lato 2"/>
              </a:rPr>
              <a:t> Meta consistently delivers stronger returns after July 2020. Investing in Meta is more cost-efficient!</a:t>
            </a:r>
          </a:p>
        </p:txBody>
      </p:sp>
      <p:sp>
        <p:nvSpPr>
          <p:cNvPr id="8" name="TextBox 8"/>
          <p:cNvSpPr txBox="1"/>
          <p:nvPr/>
        </p:nvSpPr>
        <p:spPr>
          <a:xfrm>
            <a:off x="16438487" y="544519"/>
            <a:ext cx="1641626" cy="863587"/>
          </a:xfrm>
          <a:prstGeom prst="rect">
            <a:avLst/>
          </a:prstGeom>
        </p:spPr>
        <p:txBody>
          <a:bodyPr lIns="0" tIns="0" rIns="0" bIns="0" rtlCol="0" anchor="t">
            <a:spAutoFit/>
          </a:bodyPr>
          <a:lstStyle/>
          <a:p>
            <a:pPr algn="ctr">
              <a:lnSpc>
                <a:spcPts val="7000"/>
              </a:lnSpc>
            </a:pPr>
            <a:r>
              <a:rPr lang="en-US" sz="5000" b="1">
                <a:solidFill>
                  <a:srgbClr val="116C72"/>
                </a:solidFill>
                <a:latin typeface="Lato 2 Bold"/>
                <a:ea typeface="Lato 2 Bold"/>
                <a:cs typeface="Lato 2 Bold"/>
                <a:sym typeface="Lato 2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1501</Words>
  <Application>Microsoft Macintosh PowerPoint</Application>
  <PresentationFormat>Custom</PresentationFormat>
  <Paragraphs>139</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Lato 1 Bold</vt:lpstr>
      <vt:lpstr>Lato 1</vt:lpstr>
      <vt:lpstr>Calibri</vt:lpstr>
      <vt:lpstr>Lato 2 Bold</vt:lpstr>
      <vt:lpstr>Lato 2</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SPRINT 1 PROJECT PRESENTATION</dc:title>
  <cp:lastModifiedBy>Mar Mohammed-Akram</cp:lastModifiedBy>
  <cp:revision>3</cp:revision>
  <dcterms:created xsi:type="dcterms:W3CDTF">2006-08-16T00:00:00Z</dcterms:created>
  <dcterms:modified xsi:type="dcterms:W3CDTF">2024-11-21T19:12:01Z</dcterms:modified>
  <dc:identifier>DAGWrLuNRgg</dc:identifier>
</cp:coreProperties>
</file>